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0"/>
  </p:notesMasterIdLst>
  <p:sldIdLst>
    <p:sldId id="491" r:id="rId2"/>
    <p:sldId id="301" r:id="rId3"/>
    <p:sldId id="538" r:id="rId4"/>
    <p:sldId id="717" r:id="rId5"/>
    <p:sldId id="698" r:id="rId6"/>
    <p:sldId id="649" r:id="rId7"/>
    <p:sldId id="298" r:id="rId8"/>
    <p:sldId id="650" r:id="rId9"/>
    <p:sldId id="660" r:id="rId10"/>
    <p:sldId id="652" r:id="rId11"/>
    <p:sldId id="653" r:id="rId12"/>
    <p:sldId id="654" r:id="rId13"/>
    <p:sldId id="655" r:id="rId14"/>
    <p:sldId id="656" r:id="rId15"/>
    <p:sldId id="657" r:id="rId16"/>
    <p:sldId id="658" r:id="rId17"/>
    <p:sldId id="659" r:id="rId18"/>
    <p:sldId id="627" r:id="rId19"/>
    <p:sldId id="303" r:id="rId20"/>
    <p:sldId id="644" r:id="rId21"/>
    <p:sldId id="645" r:id="rId22"/>
    <p:sldId id="646" r:id="rId23"/>
    <p:sldId id="647" r:id="rId24"/>
    <p:sldId id="725" r:id="rId25"/>
    <p:sldId id="629" r:id="rId26"/>
    <p:sldId id="720" r:id="rId27"/>
    <p:sldId id="300" r:id="rId28"/>
    <p:sldId id="661" r:id="rId29"/>
    <p:sldId id="540" r:id="rId30"/>
    <p:sldId id="704" r:id="rId31"/>
    <p:sldId id="731" r:id="rId32"/>
    <p:sldId id="257" r:id="rId33"/>
    <p:sldId id="696" r:id="rId34"/>
    <p:sldId id="276" r:id="rId35"/>
    <p:sldId id="585" r:id="rId36"/>
    <p:sldId id="259" r:id="rId37"/>
    <p:sldId id="264" r:id="rId38"/>
    <p:sldId id="586" r:id="rId39"/>
    <p:sldId id="539" r:id="rId40"/>
    <p:sldId id="588" r:id="rId41"/>
    <p:sldId id="663" r:id="rId42"/>
    <p:sldId id="723" r:id="rId43"/>
    <p:sldId id="665" r:id="rId44"/>
    <p:sldId id="662" r:id="rId45"/>
    <p:sldId id="664" r:id="rId46"/>
    <p:sldId id="724" r:id="rId47"/>
    <p:sldId id="666" r:id="rId48"/>
    <p:sldId id="667" r:id="rId49"/>
    <p:sldId id="542" r:id="rId50"/>
    <p:sldId id="727" r:id="rId51"/>
    <p:sldId id="589" r:id="rId52"/>
    <p:sldId id="732" r:id="rId53"/>
    <p:sldId id="668" r:id="rId54"/>
    <p:sldId id="733" r:id="rId55"/>
    <p:sldId id="763" r:id="rId56"/>
    <p:sldId id="691" r:id="rId57"/>
    <p:sldId id="764" r:id="rId58"/>
    <p:sldId id="765" r:id="rId59"/>
    <p:sldId id="692" r:id="rId60"/>
    <p:sldId id="721" r:id="rId61"/>
    <p:sldId id="694" r:id="rId62"/>
    <p:sldId id="693" r:id="rId63"/>
    <p:sldId id="728" r:id="rId64"/>
    <p:sldId id="708" r:id="rId65"/>
    <p:sldId id="641" r:id="rId66"/>
    <p:sldId id="729" r:id="rId67"/>
    <p:sldId id="710" r:id="rId68"/>
    <p:sldId id="734" r:id="rId69"/>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 salop" initials="ss" lastIdx="1" clrIdx="0"/>
  <p:cmAuthor id="2" name="Steven C Salop" initials="SCS" lastIdx="1" clrIdx="1">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10B0"/>
    <a:srgbClr val="5B9BD5"/>
    <a:srgbClr val="FF99FF"/>
    <a:srgbClr val="CCECFF"/>
    <a:srgbClr val="FFFFCC"/>
    <a:srgbClr val="FBE5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3883" autoAdjust="0"/>
  </p:normalViewPr>
  <p:slideViewPr>
    <p:cSldViewPr snapToGrid="0">
      <p:cViewPr varScale="1">
        <p:scale>
          <a:sx n="70" d="100"/>
          <a:sy n="70" d="100"/>
        </p:scale>
        <p:origin x="522" y="39"/>
      </p:cViewPr>
      <p:guideLst>
        <p:guide orient="horz" pos="2160"/>
        <p:guide pos="3840"/>
      </p:guideLst>
    </p:cSldViewPr>
  </p:slideViewPr>
  <p:outlineViewPr>
    <p:cViewPr>
      <p:scale>
        <a:sx n="33" d="100"/>
        <a:sy n="33" d="100"/>
      </p:scale>
      <p:origin x="0" y="83796"/>
    </p:cViewPr>
  </p:outlin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0BD3684C-C0B3-4D7D-8322-755881833EB1}"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8EFC5997-3504-4B37-A938-6FA4C3B2C1A8}" type="slidenum">
              <a:rPr lang="en-US" smtClean="0"/>
              <a:t>‹#›</a:t>
            </a:fld>
            <a:endParaRPr lang="en-US"/>
          </a:p>
        </p:txBody>
      </p:sp>
    </p:spTree>
    <p:extLst>
      <p:ext uri="{BB962C8B-B14F-4D97-AF65-F5344CB8AC3E}">
        <p14:creationId xmlns:p14="http://schemas.microsoft.com/office/powerpoint/2010/main" val="2723861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ECFE7B-EB47-4FDD-9DAA-EC5BB10517D9}" type="slidenum">
              <a:rPr lang="en-US" smtClean="0"/>
              <a:pPr>
                <a:defRPr/>
              </a:pPr>
              <a:t>2</a:t>
            </a:fld>
            <a:endParaRPr lang="en-US"/>
          </a:p>
        </p:txBody>
      </p:sp>
    </p:spTree>
    <p:extLst>
      <p:ext uri="{BB962C8B-B14F-4D97-AF65-F5344CB8AC3E}">
        <p14:creationId xmlns:p14="http://schemas.microsoft.com/office/powerpoint/2010/main" val="1083991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US"/>
          </a:p>
        </p:txBody>
      </p:sp>
      <p:sp>
        <p:nvSpPr>
          <p:cNvPr id="65540" name="Slide Number Placeholder 3"/>
          <p:cNvSpPr>
            <a:spLocks noGrp="1"/>
          </p:cNvSpPr>
          <p:nvPr>
            <p:ph type="sldNum" sz="quarter" idx="5"/>
          </p:nvPr>
        </p:nvSpPr>
        <p:spPr>
          <a:noFill/>
        </p:spPr>
        <p:txBody>
          <a:bodyPr/>
          <a:lstStyle/>
          <a:p>
            <a:fld id="{82EBEB59-2B67-4F01-BA4B-3383349A5020}" type="slidenum">
              <a:rPr lang="en-US" smtClean="0"/>
              <a:pPr/>
              <a:t>7</a:t>
            </a:fld>
            <a:endParaRPr lang="en-US"/>
          </a:p>
        </p:txBody>
      </p:sp>
    </p:spTree>
    <p:extLst>
      <p:ext uri="{BB962C8B-B14F-4D97-AF65-F5344CB8AC3E}">
        <p14:creationId xmlns:p14="http://schemas.microsoft.com/office/powerpoint/2010/main" val="249400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24</a:t>
            </a:fld>
            <a:endParaRPr lang="en-US"/>
          </a:p>
        </p:txBody>
      </p:sp>
    </p:spTree>
    <p:extLst>
      <p:ext uri="{BB962C8B-B14F-4D97-AF65-F5344CB8AC3E}">
        <p14:creationId xmlns:p14="http://schemas.microsoft.com/office/powerpoint/2010/main" val="1591988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a:p>
        </p:txBody>
      </p:sp>
      <p:sp>
        <p:nvSpPr>
          <p:cNvPr id="67588" name="Slide Number Placeholder 3"/>
          <p:cNvSpPr>
            <a:spLocks noGrp="1"/>
          </p:cNvSpPr>
          <p:nvPr>
            <p:ph type="sldNum" sz="quarter" idx="5"/>
          </p:nvPr>
        </p:nvSpPr>
        <p:spPr>
          <a:noFill/>
        </p:spPr>
        <p:txBody>
          <a:bodyPr/>
          <a:lstStyle/>
          <a:p>
            <a:fld id="{1E4DF134-DC8C-4E64-B9B2-C42F55D64699}" type="slidenum">
              <a:rPr lang="en-US" smtClean="0"/>
              <a:pPr/>
              <a:t>27</a:t>
            </a:fld>
            <a:endParaRPr lang="en-US"/>
          </a:p>
        </p:txBody>
      </p:sp>
    </p:spTree>
    <p:extLst>
      <p:ext uri="{BB962C8B-B14F-4D97-AF65-F5344CB8AC3E}">
        <p14:creationId xmlns:p14="http://schemas.microsoft.com/office/powerpoint/2010/main" val="1990399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43</a:t>
            </a:fld>
            <a:endParaRPr lang="en-US"/>
          </a:p>
        </p:txBody>
      </p:sp>
    </p:spTree>
    <p:extLst>
      <p:ext uri="{BB962C8B-B14F-4D97-AF65-F5344CB8AC3E}">
        <p14:creationId xmlns:p14="http://schemas.microsoft.com/office/powerpoint/2010/main" val="451640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62</a:t>
            </a:fld>
            <a:endParaRPr lang="en-US"/>
          </a:p>
        </p:txBody>
      </p:sp>
    </p:spTree>
    <p:extLst>
      <p:ext uri="{BB962C8B-B14F-4D97-AF65-F5344CB8AC3E}">
        <p14:creationId xmlns:p14="http://schemas.microsoft.com/office/powerpoint/2010/main" val="3147869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64</a:t>
            </a:fld>
            <a:endParaRPr lang="en-US"/>
          </a:p>
        </p:txBody>
      </p:sp>
    </p:spTree>
    <p:extLst>
      <p:ext uri="{BB962C8B-B14F-4D97-AF65-F5344CB8AC3E}">
        <p14:creationId xmlns:p14="http://schemas.microsoft.com/office/powerpoint/2010/main" val="4094158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65</a:t>
            </a:fld>
            <a:endParaRPr lang="en-US"/>
          </a:p>
        </p:txBody>
      </p:sp>
    </p:spTree>
    <p:extLst>
      <p:ext uri="{BB962C8B-B14F-4D97-AF65-F5344CB8AC3E}">
        <p14:creationId xmlns:p14="http://schemas.microsoft.com/office/powerpoint/2010/main" val="4093591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FC5997-3504-4B37-A938-6FA4C3B2C1A8}" type="slidenum">
              <a:rPr lang="en-US" smtClean="0"/>
              <a:t>66</a:t>
            </a:fld>
            <a:endParaRPr lang="en-US"/>
          </a:p>
        </p:txBody>
      </p:sp>
    </p:spTree>
    <p:extLst>
      <p:ext uri="{BB962C8B-B14F-4D97-AF65-F5344CB8AC3E}">
        <p14:creationId xmlns:p14="http://schemas.microsoft.com/office/powerpoint/2010/main" val="2878004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36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7CBF9DBE-DA26-43B3-A7F1-753337EE74B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
        <p:nvSpPr>
          <p:cNvPr id="8" name="Content Placeholder 7">
            <a:extLst>
              <a:ext uri="{FF2B5EF4-FFF2-40B4-BE49-F238E27FC236}">
                <a16:creationId xmlns:a16="http://schemas.microsoft.com/office/drawing/2014/main" id="{C7DFAD23-52B0-4C6E-AEFD-3B5F60C8DE71}"/>
              </a:ext>
            </a:extLst>
          </p:cNvPr>
          <p:cNvSpPr>
            <a:spLocks noGrp="1"/>
          </p:cNvSpPr>
          <p:nvPr>
            <p:ph sz="quarter" idx="13"/>
          </p:nvPr>
        </p:nvSpPr>
        <p:spPr>
          <a:xfrm>
            <a:off x="3487738" y="2300288"/>
            <a:ext cx="46037" cy="4603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1113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4B43A2-C815-4F43-8D71-8C799DD45F13}"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718009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F00DF2-FB31-4E52-AB61-832C24B285EA}"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4263188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8849CC1-12DA-400F-A8DC-45630E9B93D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24362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6FB9B6-EEE8-479E-A5E6-85B665F6F05C}"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470457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2FBCFB-1B1F-4BE1-8ACF-CF4A324E105E}"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3171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BEF9D3B-B8E5-4C4F-98E2-1606DF2263F9}"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214038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7D9058-D2ED-4594-B772-AF98AB067BE6}"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3115644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7C548-91CC-4FE7-9B72-C6855C990E53}"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408782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EC14CDB-9A27-41D2-A078-540B5F345D07}"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2983500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61E8F83-F9F1-4D09-ABCC-9E0220556FC0}"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FA0A93-60EE-4E9D-852F-604094E61050}" type="slidenum">
              <a:rPr lang="en-US" smtClean="0"/>
              <a:t>‹#›</a:t>
            </a:fld>
            <a:endParaRPr lang="en-US"/>
          </a:p>
        </p:txBody>
      </p:sp>
    </p:spTree>
    <p:extLst>
      <p:ext uri="{BB962C8B-B14F-4D97-AF65-F5344CB8AC3E}">
        <p14:creationId xmlns:p14="http://schemas.microsoft.com/office/powerpoint/2010/main" val="1397391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98A7CE-A5CA-406C-9F0A-79A9EE747ED7}" type="datetime1">
              <a:rPr lang="en-US" smtClean="0"/>
              <a:t>4/30/2023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A0A93-60EE-4E9D-852F-604094E61050}" type="slidenum">
              <a:rPr lang="en-US" smtClean="0"/>
              <a:t>‹#›</a:t>
            </a:fld>
            <a:endParaRPr lang="en-US"/>
          </a:p>
        </p:txBody>
      </p:sp>
    </p:spTree>
    <p:extLst>
      <p:ext uri="{BB962C8B-B14F-4D97-AF65-F5344CB8AC3E}">
        <p14:creationId xmlns:p14="http://schemas.microsoft.com/office/powerpoint/2010/main" val="3444525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073D-3D11-46AB-A613-F8BA40F9B995}"/>
              </a:ext>
            </a:extLst>
          </p:cNvPr>
          <p:cNvSpPr>
            <a:spLocks noGrp="1"/>
          </p:cNvSpPr>
          <p:nvPr>
            <p:ph type="ctrTitle"/>
          </p:nvPr>
        </p:nvSpPr>
        <p:spPr>
          <a:xfrm>
            <a:off x="675588" y="3926003"/>
            <a:ext cx="10105534" cy="2381250"/>
          </a:xfrm>
        </p:spPr>
        <p:txBody>
          <a:bodyPr>
            <a:noAutofit/>
          </a:bodyPr>
          <a:lstStyle/>
          <a:p>
            <a:br>
              <a:rPr lang="en-US" sz="3200" dirty="0"/>
            </a:br>
            <a:br>
              <a:rPr lang="en-US" sz="3200" dirty="0"/>
            </a:br>
            <a:br>
              <a:rPr lang="en-US" sz="3200" dirty="0"/>
            </a:br>
            <a:br>
              <a:rPr lang="en-US" sz="3200" dirty="0"/>
            </a:br>
            <a:r>
              <a:rPr lang="en-US" sz="3200" dirty="0"/>
              <a:t>Topic 10</a:t>
            </a:r>
            <a:br>
              <a:rPr lang="en-US" sz="3200" dirty="0"/>
            </a:br>
            <a:r>
              <a:rPr lang="en-US" sz="3200" dirty="0"/>
              <a:t>Market Definition in Merger Analysis</a:t>
            </a:r>
            <a:br>
              <a:rPr lang="en-US" sz="3200" dirty="0"/>
            </a:br>
            <a:br>
              <a:rPr lang="en-US" sz="4800" dirty="0"/>
            </a:br>
            <a:br>
              <a:rPr lang="en-US" sz="4800" dirty="0"/>
            </a:br>
            <a:r>
              <a:rPr lang="en-US" sz="3200" dirty="0"/>
              <a:t>Professor Steven Salop</a:t>
            </a:r>
            <a:br>
              <a:rPr lang="en-US" sz="3200" dirty="0"/>
            </a:br>
            <a:r>
              <a:rPr lang="en-US" sz="3200" dirty="0"/>
              <a:t>Antitrust Econ &amp; Law</a:t>
            </a:r>
            <a:br>
              <a:rPr lang="en-US" sz="3200" dirty="0"/>
            </a:br>
            <a:r>
              <a:rPr lang="en-US" sz="3200" dirty="0"/>
              <a:t>Fall 2021</a:t>
            </a:r>
            <a:br>
              <a:rPr lang="en-US" dirty="0"/>
            </a:br>
            <a:endParaRPr lang="en-US" sz="1800" dirty="0"/>
          </a:p>
        </p:txBody>
      </p:sp>
      <p:sp>
        <p:nvSpPr>
          <p:cNvPr id="3" name="Subtitle 2">
            <a:extLst>
              <a:ext uri="{FF2B5EF4-FFF2-40B4-BE49-F238E27FC236}">
                <a16:creationId xmlns:a16="http://schemas.microsoft.com/office/drawing/2014/main" id="{3C8174BC-9DF0-4CF0-BFE8-1E5AF7F9D82D}"/>
              </a:ext>
            </a:extLst>
          </p:cNvPr>
          <p:cNvSpPr>
            <a:spLocks noGrp="1"/>
          </p:cNvSpPr>
          <p:nvPr>
            <p:ph type="subTitle" idx="1"/>
          </p:nvPr>
        </p:nvSpPr>
        <p:spPr>
          <a:xfrm>
            <a:off x="1410878" y="1913641"/>
            <a:ext cx="9144000" cy="4843021"/>
          </a:xfrm>
        </p:spPr>
        <p:txBody>
          <a:bodyPr/>
          <a:lstStyle/>
          <a:p>
            <a:r>
              <a:rPr lang="en-US" dirty="0"/>
              <a:t> </a:t>
            </a:r>
          </a:p>
        </p:txBody>
      </p:sp>
    </p:spTree>
    <p:extLst>
      <p:ext uri="{BB962C8B-B14F-4D97-AF65-F5344CB8AC3E}">
        <p14:creationId xmlns:p14="http://schemas.microsoft.com/office/powerpoint/2010/main" val="2540439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92E9A-0578-4383-85D9-70560B5D9C15}"/>
              </a:ext>
            </a:extLst>
          </p:cNvPr>
          <p:cNvSpPr>
            <a:spLocks noGrp="1"/>
          </p:cNvSpPr>
          <p:nvPr>
            <p:ph type="title"/>
          </p:nvPr>
        </p:nvSpPr>
        <p:spPr>
          <a:xfrm>
            <a:off x="838200" y="243333"/>
            <a:ext cx="10515600" cy="1325563"/>
          </a:xfrm>
        </p:spPr>
        <p:txBody>
          <a:bodyPr/>
          <a:lstStyle/>
          <a:p>
            <a:r>
              <a:rPr lang="en-US" dirty="0"/>
              <a:t>Relevant Product Market: Introduction </a:t>
            </a:r>
            <a:r>
              <a:rPr lang="en-US" sz="2000" i="1" dirty="0">
                <a:solidFill>
                  <a:srgbClr val="00B0F0"/>
                </a:solidFill>
              </a:rPr>
              <a:t>(p.779)</a:t>
            </a:r>
            <a:endParaRPr lang="en-US" i="1" dirty="0">
              <a:solidFill>
                <a:srgbClr val="00B0F0"/>
              </a:solidFill>
            </a:endParaRPr>
          </a:p>
        </p:txBody>
      </p:sp>
      <p:sp>
        <p:nvSpPr>
          <p:cNvPr id="3" name="Content Placeholder 2">
            <a:extLst>
              <a:ext uri="{FF2B5EF4-FFF2-40B4-BE49-F238E27FC236}">
                <a16:creationId xmlns:a16="http://schemas.microsoft.com/office/drawing/2014/main" id="{822AC163-D127-4B31-99E6-62358DBEF147}"/>
              </a:ext>
            </a:extLst>
          </p:cNvPr>
          <p:cNvSpPr>
            <a:spLocks noGrp="1"/>
          </p:cNvSpPr>
          <p:nvPr>
            <p:ph idx="1"/>
          </p:nvPr>
        </p:nvSpPr>
        <p:spPr>
          <a:xfrm>
            <a:off x="496209" y="1469906"/>
            <a:ext cx="7981949" cy="5000625"/>
          </a:xfrm>
        </p:spPr>
        <p:txBody>
          <a:bodyPr>
            <a:normAutofit lnSpcReduction="10000"/>
          </a:bodyPr>
          <a:lstStyle/>
          <a:p>
            <a:pPr marL="0" marR="0" indent="0">
              <a:lnSpc>
                <a:spcPct val="107000"/>
              </a:lnSpc>
              <a:spcBef>
                <a:spcPts val="0"/>
              </a:spcBef>
              <a:spcAft>
                <a:spcPts val="800"/>
              </a:spcAft>
              <a:buNone/>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As with many antitrust cases, the definition of the relevant product market in this case is crucial. In fact,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to a great extent, this case hinges on the proper definition of the relevant product market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marR="0" indent="0">
              <a:lnSpc>
                <a:spcPct val="107000"/>
              </a:lnSpc>
              <a:spcBef>
                <a:spcPts val="0"/>
              </a:spcBef>
              <a:spcAft>
                <a:spcPts val="800"/>
              </a:spcAft>
              <a:buNone/>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The Commission defines the relevant product market as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the sale of consumable office supplies through office superstores</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baseline="30000" dirty="0">
                <a:effectLst/>
                <a:latin typeface="Times New Roman" panose="02020603050405020304" pitchFamily="18" charset="0"/>
                <a:ea typeface="Times New Roman" panose="02020603050405020304" pitchFamily="18" charset="0"/>
                <a:cs typeface="Times New Roman" panose="02020603050405020304" pitchFamily="18" charset="0"/>
              </a:rPr>
              <a:t>[7]</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with "consumable" meaning products that consumers buy recurrently, i.e., items which "get used up" or discarded … such products as paper, pens, file folders, post-it notes, computer disks, and toner cartridges. </a:t>
            </a:r>
          </a:p>
          <a:p>
            <a:pPr marL="0" marR="0">
              <a:lnSpc>
                <a:spcPct val="107000"/>
              </a:lnSpc>
              <a:spcBef>
                <a:spcPts val="0"/>
              </a:spcBef>
              <a:spcAft>
                <a:spcPts val="800"/>
              </a:spcAft>
            </a:pPr>
            <a:endParaRPr lang="en-U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107000"/>
              </a:lnSpc>
              <a:spcBef>
                <a:spcPts val="0"/>
              </a:spcBef>
              <a:spcAft>
                <a:spcPts val="800"/>
              </a:spcAft>
              <a:buNone/>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The defendants characterize the FTC's product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market definition as "contrived"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with no basis in law or fact, and counter that the appropriate product market within which to assess the likely competitive consequences of a Staples-Office Depot combination is simply the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overall sale of office products, of which a combined Staples-Office Depot accounted for 5.5% of total sales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in North America in 1996. … </a:t>
            </a:r>
          </a:p>
          <a:p>
            <a:pPr marL="0" marR="0" indent="0">
              <a:lnSpc>
                <a:spcPct val="107000"/>
              </a:lnSpc>
              <a:spcBef>
                <a:spcPts val="0"/>
              </a:spcBef>
              <a:spcAft>
                <a:spcPts val="800"/>
              </a:spcAft>
              <a:buNone/>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After considering the arguments on both sides and all of the evidence in this case and making evaluations of each witness's credibility as well as the weight that the Court should give certain evidence and testimony,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the Court finds that the appropriate relevant product market definition in this case is, as the Commission has argued, the sale of consumable office supplies through office supply superstores</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indent="0">
              <a:buNone/>
            </a:pPr>
            <a:endParaRPr lang="en-US" dirty="0"/>
          </a:p>
        </p:txBody>
      </p:sp>
      <p:sp>
        <p:nvSpPr>
          <p:cNvPr id="4" name="Slide Number Placeholder 3">
            <a:extLst>
              <a:ext uri="{FF2B5EF4-FFF2-40B4-BE49-F238E27FC236}">
                <a16:creationId xmlns:a16="http://schemas.microsoft.com/office/drawing/2014/main" id="{510BE91E-E9C1-46C3-9423-87B6133C8EF0}"/>
              </a:ext>
            </a:extLst>
          </p:cNvPr>
          <p:cNvSpPr>
            <a:spLocks noGrp="1"/>
          </p:cNvSpPr>
          <p:nvPr>
            <p:ph type="sldNum" sz="quarter" idx="12"/>
          </p:nvPr>
        </p:nvSpPr>
        <p:spPr>
          <a:xfrm>
            <a:off x="8610600" y="6375400"/>
            <a:ext cx="2743200" cy="365125"/>
          </a:xfrm>
        </p:spPr>
        <p:txBody>
          <a:bodyPr/>
          <a:lstStyle/>
          <a:p>
            <a:fld id="{A3FA0A93-60EE-4E9D-852F-604094E61050}" type="slidenum">
              <a:rPr lang="en-US" smtClean="0"/>
              <a:t>10</a:t>
            </a:fld>
            <a:endParaRPr lang="en-US"/>
          </a:p>
        </p:txBody>
      </p:sp>
      <p:cxnSp>
        <p:nvCxnSpPr>
          <p:cNvPr id="5" name="Straight Arrow Connector 4">
            <a:extLst>
              <a:ext uri="{FF2B5EF4-FFF2-40B4-BE49-F238E27FC236}">
                <a16:creationId xmlns:a16="http://schemas.microsoft.com/office/drawing/2014/main" id="{73A9580E-7C78-4FB9-95E1-18DE2DB1DDC9}"/>
              </a:ext>
            </a:extLst>
          </p:cNvPr>
          <p:cNvCxnSpPr>
            <a:cxnSpLocks/>
          </p:cNvCxnSpPr>
          <p:nvPr/>
        </p:nvCxnSpPr>
        <p:spPr>
          <a:xfrm flipH="1" flipV="1">
            <a:off x="8820150" y="3135955"/>
            <a:ext cx="571502" cy="623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6922DE7-EB9A-4D73-BDB8-D0736C7A1AA5}"/>
              </a:ext>
            </a:extLst>
          </p:cNvPr>
          <p:cNvSpPr txBox="1"/>
          <p:nvPr/>
        </p:nvSpPr>
        <p:spPr>
          <a:xfrm>
            <a:off x="9458325" y="2177136"/>
            <a:ext cx="2390775" cy="2031325"/>
          </a:xfrm>
          <a:prstGeom prst="rect">
            <a:avLst/>
          </a:prstGeom>
          <a:noFill/>
          <a:ln w="38100">
            <a:solidFill>
              <a:srgbClr val="0070C0"/>
            </a:solidFill>
          </a:ln>
        </p:spPr>
        <p:txBody>
          <a:bodyPr wrap="square" rtlCol="0">
            <a:spAutoFit/>
          </a:bodyPr>
          <a:lstStyle/>
          <a:p>
            <a:r>
              <a:rPr lang="en-US" b="1" i="1" dirty="0">
                <a:solidFill>
                  <a:srgbClr val="0070C0"/>
                </a:solidFill>
              </a:rPr>
              <a:t>That is, the market does not include office furniture, computers, etc. where Office Superstores face more substitution (competition).</a:t>
            </a:r>
          </a:p>
        </p:txBody>
      </p:sp>
      <p:cxnSp>
        <p:nvCxnSpPr>
          <p:cNvPr id="11" name="Straight Arrow Connector 10">
            <a:extLst>
              <a:ext uri="{FF2B5EF4-FFF2-40B4-BE49-F238E27FC236}">
                <a16:creationId xmlns:a16="http://schemas.microsoft.com/office/drawing/2014/main" id="{29CDCA8C-BCCC-4A94-84DE-638FB973B917}"/>
              </a:ext>
            </a:extLst>
          </p:cNvPr>
          <p:cNvCxnSpPr>
            <a:cxnSpLocks/>
          </p:cNvCxnSpPr>
          <p:nvPr/>
        </p:nvCxnSpPr>
        <p:spPr>
          <a:xfrm flipH="1" flipV="1">
            <a:off x="8377828" y="4320119"/>
            <a:ext cx="728073" cy="1086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7DF91D1-50DE-442D-B68F-2F42A3992373}"/>
              </a:ext>
            </a:extLst>
          </p:cNvPr>
          <p:cNvSpPr txBox="1"/>
          <p:nvPr/>
        </p:nvSpPr>
        <p:spPr>
          <a:xfrm>
            <a:off x="9458325" y="4290482"/>
            <a:ext cx="2390775" cy="1200329"/>
          </a:xfrm>
          <a:prstGeom prst="rect">
            <a:avLst/>
          </a:prstGeom>
          <a:noFill/>
          <a:ln w="38100">
            <a:solidFill>
              <a:srgbClr val="0070C0"/>
            </a:solidFill>
          </a:ln>
        </p:spPr>
        <p:txBody>
          <a:bodyPr wrap="square" rtlCol="0">
            <a:spAutoFit/>
          </a:bodyPr>
          <a:lstStyle/>
          <a:p>
            <a:r>
              <a:rPr lang="en-US" b="1" i="1" dirty="0">
                <a:solidFill>
                  <a:srgbClr val="0070C0"/>
                </a:solidFill>
              </a:rPr>
              <a:t>Market definition will dramatically affect market shares and concentration</a:t>
            </a:r>
          </a:p>
        </p:txBody>
      </p:sp>
      <p:sp>
        <p:nvSpPr>
          <p:cNvPr id="15" name="TextBox 14">
            <a:extLst>
              <a:ext uri="{FF2B5EF4-FFF2-40B4-BE49-F238E27FC236}">
                <a16:creationId xmlns:a16="http://schemas.microsoft.com/office/drawing/2014/main" id="{D1142098-1A73-4881-9D74-298CC061FCD7}"/>
              </a:ext>
            </a:extLst>
          </p:cNvPr>
          <p:cNvSpPr txBox="1"/>
          <p:nvPr/>
        </p:nvSpPr>
        <p:spPr>
          <a:xfrm>
            <a:off x="9391651" y="893611"/>
            <a:ext cx="2390775" cy="923330"/>
          </a:xfrm>
          <a:prstGeom prst="rect">
            <a:avLst/>
          </a:prstGeom>
          <a:noFill/>
          <a:ln w="38100">
            <a:solidFill>
              <a:srgbClr val="0070C0"/>
            </a:solidFill>
          </a:ln>
        </p:spPr>
        <p:txBody>
          <a:bodyPr wrap="square" rtlCol="0">
            <a:spAutoFit/>
          </a:bodyPr>
          <a:lstStyle/>
          <a:p>
            <a:r>
              <a:rPr lang="en-US" b="1" i="1" dirty="0">
                <a:solidFill>
                  <a:srgbClr val="0070C0"/>
                </a:solidFill>
              </a:rPr>
              <a:t>In Topic 12, we will question whether this </a:t>
            </a:r>
            <a:r>
              <a:rPr lang="en-US" b="1" i="1" dirty="0">
                <a:solidFill>
                  <a:srgbClr val="C00000"/>
                </a:solidFill>
              </a:rPr>
              <a:t>should </a:t>
            </a:r>
            <a:r>
              <a:rPr lang="en-US" b="1" i="1" dirty="0">
                <a:solidFill>
                  <a:srgbClr val="0070C0"/>
                </a:solidFill>
              </a:rPr>
              <a:t>be the case.</a:t>
            </a:r>
          </a:p>
        </p:txBody>
      </p:sp>
      <p:cxnSp>
        <p:nvCxnSpPr>
          <p:cNvPr id="16" name="Straight Arrow Connector 15">
            <a:extLst>
              <a:ext uri="{FF2B5EF4-FFF2-40B4-BE49-F238E27FC236}">
                <a16:creationId xmlns:a16="http://schemas.microsoft.com/office/drawing/2014/main" id="{F50B6178-523E-4E5E-BFF0-CCD44EA94BC3}"/>
              </a:ext>
            </a:extLst>
          </p:cNvPr>
          <p:cNvCxnSpPr>
            <a:cxnSpLocks/>
          </p:cNvCxnSpPr>
          <p:nvPr/>
        </p:nvCxnSpPr>
        <p:spPr>
          <a:xfrm flipH="1">
            <a:off x="8354603" y="1604477"/>
            <a:ext cx="751298" cy="37947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13E1E9A-1CA5-4841-BD9D-95D6AB79FA83}"/>
              </a:ext>
            </a:extLst>
          </p:cNvPr>
          <p:cNvCxnSpPr>
            <a:cxnSpLocks/>
          </p:cNvCxnSpPr>
          <p:nvPr/>
        </p:nvCxnSpPr>
        <p:spPr>
          <a:xfrm flipH="1" flipV="1">
            <a:off x="7750085" y="5995770"/>
            <a:ext cx="728073" cy="1086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BF8A58B-6E63-4449-BD57-37C00653508C}"/>
              </a:ext>
            </a:extLst>
          </p:cNvPr>
          <p:cNvSpPr txBox="1"/>
          <p:nvPr/>
        </p:nvSpPr>
        <p:spPr>
          <a:xfrm>
            <a:off x="8610600" y="5572832"/>
            <a:ext cx="3370942" cy="1200329"/>
          </a:xfrm>
          <a:prstGeom prst="rect">
            <a:avLst/>
          </a:prstGeom>
          <a:noFill/>
          <a:ln w="38100">
            <a:solidFill>
              <a:srgbClr val="0070C0"/>
            </a:solidFill>
          </a:ln>
        </p:spPr>
        <p:txBody>
          <a:bodyPr wrap="square" rtlCol="0">
            <a:spAutoFit/>
          </a:bodyPr>
          <a:lstStyle/>
          <a:p>
            <a:r>
              <a:rPr lang="en-US" b="1" i="1" dirty="0">
                <a:solidFill>
                  <a:srgbClr val="0070C0"/>
                </a:solidFill>
              </a:rPr>
              <a:t>The same products (</a:t>
            </a:r>
            <a:r>
              <a:rPr lang="en-US" b="1" i="1" dirty="0" err="1">
                <a:solidFill>
                  <a:srgbClr val="0070C0"/>
                </a:solidFill>
              </a:rPr>
              <a:t>eg</a:t>
            </a:r>
            <a:r>
              <a:rPr lang="en-US" b="1" i="1" dirty="0">
                <a:solidFill>
                  <a:srgbClr val="0070C0"/>
                </a:solidFill>
              </a:rPr>
              <a:t> Post-Its) are sold at the different stores, but the “retail channel” may matter.</a:t>
            </a:r>
          </a:p>
        </p:txBody>
      </p:sp>
    </p:spTree>
    <p:extLst>
      <p:ext uri="{BB962C8B-B14F-4D97-AF65-F5344CB8AC3E}">
        <p14:creationId xmlns:p14="http://schemas.microsoft.com/office/powerpoint/2010/main" val="3045891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33C52-AF94-49C5-9051-F8B7A47307D8}"/>
              </a:ext>
            </a:extLst>
          </p:cNvPr>
          <p:cNvSpPr>
            <a:spLocks noGrp="1"/>
          </p:cNvSpPr>
          <p:nvPr>
            <p:ph type="title"/>
          </p:nvPr>
        </p:nvSpPr>
        <p:spPr/>
        <p:txBody>
          <a:bodyPr/>
          <a:lstStyle/>
          <a:p>
            <a:r>
              <a:rPr lang="en-US" dirty="0"/>
              <a:t>General Approach </a:t>
            </a:r>
            <a:r>
              <a:rPr lang="en-US" sz="2000" i="1" dirty="0">
                <a:solidFill>
                  <a:srgbClr val="00B0F0"/>
                </a:solidFill>
              </a:rPr>
              <a:t>(not in Casebook)</a:t>
            </a:r>
            <a:endParaRPr lang="en-US" i="1" dirty="0">
              <a:solidFill>
                <a:srgbClr val="00B0F0"/>
              </a:solidFill>
            </a:endParaRPr>
          </a:p>
        </p:txBody>
      </p:sp>
      <p:sp>
        <p:nvSpPr>
          <p:cNvPr id="3" name="Content Placeholder 2">
            <a:extLst>
              <a:ext uri="{FF2B5EF4-FFF2-40B4-BE49-F238E27FC236}">
                <a16:creationId xmlns:a16="http://schemas.microsoft.com/office/drawing/2014/main" id="{0284E962-D083-4D8C-86B8-BBED977AAEDD}"/>
              </a:ext>
            </a:extLst>
          </p:cNvPr>
          <p:cNvSpPr>
            <a:spLocks noGrp="1"/>
          </p:cNvSpPr>
          <p:nvPr>
            <p:ph idx="1"/>
          </p:nvPr>
        </p:nvSpPr>
        <p:spPr>
          <a:xfrm>
            <a:off x="838200" y="1825625"/>
            <a:ext cx="7686675" cy="4351338"/>
          </a:xfrm>
        </p:spPr>
        <p:txBody>
          <a:bodyPr/>
          <a:lstStyle/>
          <a:p>
            <a:pPr marL="0" indent="0">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general rule when determining a relevant product market is that </a:t>
            </a: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"[t]he outer boundaries of a product market are determined by the reasonable interchangeability of use [by consumers] or the cross-elasticity of demand between the product itself and substitutes for it</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Brown Shoe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buNone/>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Interchangeability of use and cross-elasticity of demand look to the </a:t>
            </a:r>
            <a:b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availability of substitute commodities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i.e. whether there are other products offered to consumers which are similar in character or use to the product or products in question, as well as </a:t>
            </a: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how far buyers will go to substitute one commodity for another</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buNone/>
            </a:pPr>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 other words, the general question is "whether two products </a:t>
            </a:r>
            <a:r>
              <a:rPr lang="en-US"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can be used </a:t>
            </a:r>
            <a:br>
              <a:rPr lang="en-US" sz="1800" i="1" dirty="0">
                <a:latin typeface="Times New Roman" panose="02020603050405020304" pitchFamily="18" charset="0"/>
                <a:ea typeface="Times New Roman" panose="02020603050405020304" pitchFamily="18" charset="0"/>
                <a:cs typeface="Times New Roman" panose="02020603050405020304" pitchFamily="18" charset="0"/>
              </a:rPr>
            </a:b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for the same purpose, and if so, whether and to what extent purchasers </a:t>
            </a:r>
            <a:b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n-US"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are willing to substitute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one for the other." </a:t>
            </a:r>
          </a:p>
          <a:p>
            <a:pPr marL="0" indent="0">
              <a:buNone/>
            </a:pPr>
            <a:endParaRPr lang="en-US" dirty="0"/>
          </a:p>
        </p:txBody>
      </p:sp>
      <p:sp>
        <p:nvSpPr>
          <p:cNvPr id="4" name="Slide Number Placeholder 3">
            <a:extLst>
              <a:ext uri="{FF2B5EF4-FFF2-40B4-BE49-F238E27FC236}">
                <a16:creationId xmlns:a16="http://schemas.microsoft.com/office/drawing/2014/main" id="{EF6BA52D-6B3E-4892-9847-43AD4B8DB82B}"/>
              </a:ext>
            </a:extLst>
          </p:cNvPr>
          <p:cNvSpPr>
            <a:spLocks noGrp="1"/>
          </p:cNvSpPr>
          <p:nvPr>
            <p:ph type="sldNum" sz="quarter" idx="12"/>
          </p:nvPr>
        </p:nvSpPr>
        <p:spPr/>
        <p:txBody>
          <a:bodyPr/>
          <a:lstStyle/>
          <a:p>
            <a:fld id="{A3FA0A93-60EE-4E9D-852F-604094E61050}" type="slidenum">
              <a:rPr lang="en-US" smtClean="0"/>
              <a:t>11</a:t>
            </a:fld>
            <a:endParaRPr lang="en-US"/>
          </a:p>
        </p:txBody>
      </p:sp>
      <p:cxnSp>
        <p:nvCxnSpPr>
          <p:cNvPr id="5" name="Straight Arrow Connector 4">
            <a:extLst>
              <a:ext uri="{FF2B5EF4-FFF2-40B4-BE49-F238E27FC236}">
                <a16:creationId xmlns:a16="http://schemas.microsoft.com/office/drawing/2014/main" id="{FB34EF24-5B3A-40C7-B91B-E2A3479C74DF}"/>
              </a:ext>
            </a:extLst>
          </p:cNvPr>
          <p:cNvCxnSpPr>
            <a:cxnSpLocks/>
          </p:cNvCxnSpPr>
          <p:nvPr/>
        </p:nvCxnSpPr>
        <p:spPr>
          <a:xfrm flipH="1" flipV="1">
            <a:off x="7858127" y="2313155"/>
            <a:ext cx="1019174" cy="23566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39B1E1A-59BE-41B9-A8F0-07E94952579A}"/>
              </a:ext>
            </a:extLst>
          </p:cNvPr>
          <p:cNvSpPr txBox="1"/>
          <p:nvPr/>
        </p:nvSpPr>
        <p:spPr>
          <a:xfrm>
            <a:off x="9229726" y="2077948"/>
            <a:ext cx="2743199" cy="923330"/>
          </a:xfrm>
          <a:prstGeom prst="rect">
            <a:avLst/>
          </a:prstGeom>
          <a:noFill/>
          <a:ln w="38100">
            <a:solidFill>
              <a:srgbClr val="0070C0"/>
            </a:solidFill>
          </a:ln>
        </p:spPr>
        <p:txBody>
          <a:bodyPr wrap="square" rtlCol="0">
            <a:spAutoFit/>
          </a:bodyPr>
          <a:lstStyle/>
          <a:p>
            <a:r>
              <a:rPr lang="en-US" b="1" i="1" dirty="0">
                <a:solidFill>
                  <a:srgbClr val="0070C0"/>
                </a:solidFill>
              </a:rPr>
              <a:t>Focus on “buyer substitution” among a group of  products.</a:t>
            </a:r>
          </a:p>
        </p:txBody>
      </p:sp>
      <p:cxnSp>
        <p:nvCxnSpPr>
          <p:cNvPr id="8" name="Straight Arrow Connector 7">
            <a:extLst>
              <a:ext uri="{FF2B5EF4-FFF2-40B4-BE49-F238E27FC236}">
                <a16:creationId xmlns:a16="http://schemas.microsoft.com/office/drawing/2014/main" id="{8DB4FCBC-8533-4F7F-8F0E-6A97E92F3A5F}"/>
              </a:ext>
            </a:extLst>
          </p:cNvPr>
          <p:cNvCxnSpPr>
            <a:cxnSpLocks/>
          </p:cNvCxnSpPr>
          <p:nvPr/>
        </p:nvCxnSpPr>
        <p:spPr>
          <a:xfrm flipH="1">
            <a:off x="7620001" y="4667250"/>
            <a:ext cx="1257300" cy="37851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94B2A10-F126-4C74-A043-9579FA99346E}"/>
              </a:ext>
            </a:extLst>
          </p:cNvPr>
          <p:cNvSpPr txBox="1"/>
          <p:nvPr/>
        </p:nvSpPr>
        <p:spPr>
          <a:xfrm>
            <a:off x="9039226" y="3525798"/>
            <a:ext cx="3071493" cy="3139321"/>
          </a:xfrm>
          <a:prstGeom prst="rect">
            <a:avLst/>
          </a:prstGeom>
          <a:noFill/>
          <a:ln w="38100">
            <a:solidFill>
              <a:srgbClr val="0070C0"/>
            </a:solidFill>
          </a:ln>
        </p:spPr>
        <p:txBody>
          <a:bodyPr wrap="square" rtlCol="0">
            <a:spAutoFit/>
          </a:bodyPr>
          <a:lstStyle/>
          <a:p>
            <a:r>
              <a:rPr lang="en-US" b="1" i="1" dirty="0">
                <a:solidFill>
                  <a:srgbClr val="0070C0"/>
                </a:solidFill>
              </a:rPr>
              <a:t>I.e., “functional interchangeability” and also cross-elasticity of demand (i.e., willingness to substitute  in response to price changes). </a:t>
            </a:r>
          </a:p>
          <a:p>
            <a:endParaRPr lang="en-US" b="1" i="1" dirty="0">
              <a:solidFill>
                <a:srgbClr val="0070C0"/>
              </a:solidFill>
            </a:endParaRPr>
          </a:p>
          <a:p>
            <a:r>
              <a:rPr lang="en-US" b="1" i="1" dirty="0">
                <a:solidFill>
                  <a:srgbClr val="0070C0"/>
                </a:solidFill>
              </a:rPr>
              <a:t>This is appropriate because the goal is to determine whether the merged firm can profitably raise price after the merger</a:t>
            </a:r>
          </a:p>
        </p:txBody>
      </p:sp>
    </p:spTree>
    <p:extLst>
      <p:ext uri="{BB962C8B-B14F-4D97-AF65-F5344CB8AC3E}">
        <p14:creationId xmlns:p14="http://schemas.microsoft.com/office/powerpoint/2010/main" val="1547709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9613C-76A9-49FE-A84B-709FF8A7C698}"/>
              </a:ext>
            </a:extLst>
          </p:cNvPr>
          <p:cNvSpPr>
            <a:spLocks noGrp="1"/>
          </p:cNvSpPr>
          <p:nvPr>
            <p:ph type="title"/>
          </p:nvPr>
        </p:nvSpPr>
        <p:spPr>
          <a:xfrm>
            <a:off x="352425" y="365125"/>
            <a:ext cx="11487150" cy="1325563"/>
          </a:xfrm>
        </p:spPr>
        <p:txBody>
          <a:bodyPr/>
          <a:lstStyle/>
          <a:p>
            <a:r>
              <a:rPr lang="en-US" dirty="0"/>
              <a:t>Functional Interchangeability and Cross-Elasticity </a:t>
            </a:r>
            <a:r>
              <a:rPr lang="en-US" sz="2000" i="1" dirty="0">
                <a:solidFill>
                  <a:srgbClr val="00B0F0"/>
                </a:solidFill>
              </a:rPr>
              <a:t>(not in Casebook)</a:t>
            </a:r>
            <a:endParaRPr lang="en-US" i="1" dirty="0">
              <a:solidFill>
                <a:srgbClr val="00B0F0"/>
              </a:solidFill>
            </a:endParaRPr>
          </a:p>
        </p:txBody>
      </p:sp>
      <p:sp>
        <p:nvSpPr>
          <p:cNvPr id="3" name="Content Placeholder 2">
            <a:extLst>
              <a:ext uri="{FF2B5EF4-FFF2-40B4-BE49-F238E27FC236}">
                <a16:creationId xmlns:a16="http://schemas.microsoft.com/office/drawing/2014/main" id="{79D26B28-E2AB-46E6-91EF-CFF4FAACED1A}"/>
              </a:ext>
            </a:extLst>
          </p:cNvPr>
          <p:cNvSpPr>
            <a:spLocks noGrp="1"/>
          </p:cNvSpPr>
          <p:nvPr>
            <p:ph idx="1"/>
          </p:nvPr>
        </p:nvSpPr>
        <p:spPr>
          <a:xfrm>
            <a:off x="352425" y="1530349"/>
            <a:ext cx="8763000" cy="4962525"/>
          </a:xfrm>
        </p:spPr>
        <p:txBody>
          <a:bodyPr>
            <a:normAutofit lnSpcReduction="10000"/>
          </a:bodyPr>
          <a:lstStyle/>
          <a:p>
            <a:pPr marL="0" marR="0" indent="0">
              <a:lnSpc>
                <a:spcPct val="107000"/>
              </a:lnSpc>
              <a:spcBef>
                <a:spcPts val="0"/>
              </a:spcBef>
              <a:spcAft>
                <a:spcPts val="800"/>
              </a:spcAft>
              <a:buNone/>
            </a:pP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Functional Interchangeability: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Whether there are other products available to consumers which are similar in character or use to the products in question may be termed "functional interchangeability." … </a:t>
            </a:r>
          </a:p>
          <a:p>
            <a:pPr marL="457200" lvl="1">
              <a:lnSpc>
                <a:spcPct val="107000"/>
              </a:lnSpc>
              <a:spcBef>
                <a:spcPts val="0"/>
              </a:spcBef>
              <a:spcAft>
                <a:spcPts val="800"/>
              </a:spcAft>
            </a:pP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 legal pad sold by Staples or Office Depot is "functionally interchangeable" with a legal pad sold by Wal-Mart. … However, as the government has argued, functional interchangeability should not end the Court's analysis</a:t>
            </a:r>
          </a:p>
          <a:p>
            <a:pPr marL="0" marR="0" indent="0">
              <a:lnSpc>
                <a:spcPct val="107000"/>
              </a:lnSpc>
              <a:spcBef>
                <a:spcPts val="0"/>
              </a:spcBef>
              <a:spcAft>
                <a:spcPts val="800"/>
              </a:spcAft>
              <a:buNone/>
            </a:pP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Cr</a:t>
            </a:r>
            <a:r>
              <a:rPr lang="en-US" sz="1800" b="1" dirty="0">
                <a:latin typeface="Times New Roman" panose="02020603050405020304" pitchFamily="18" charset="0"/>
                <a:ea typeface="Times New Roman" panose="02020603050405020304" pitchFamily="18" charset="0"/>
                <a:cs typeface="Times New Roman" panose="02020603050405020304" pitchFamily="18" charset="0"/>
              </a:rPr>
              <a:t>oss Elasticity of Demand: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du Pont,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Court also found that "an element for consideration as to cross-elasticity of demand between products is </a:t>
            </a:r>
            <a:r>
              <a:rPr lang="en-US" sz="1800" b="1"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the responsiveness of the sales of one product to price changes of the other</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 </a:t>
            </a:r>
          </a:p>
          <a:p>
            <a:pPr marL="457200" lvl="1">
              <a:lnSpc>
                <a:spcPct val="107000"/>
              </a:lnSpc>
              <a:spcBef>
                <a:spcPts val="0"/>
              </a:spcBef>
              <a:spcAft>
                <a:spcPts val="800"/>
              </a:spcAft>
            </a:pPr>
            <a:r>
              <a:rPr lang="en-US" sz="1600"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The Commission has argued that a slight but significant increase in Staples-Office Depot's prices will not cause a considerable number of Staples-Office Depot's customers to purchase consumable office supplies from other non-superstore alternatives such as Wal-Mart, Best Buy, Quill, or Viking. </a:t>
            </a:r>
            <a:r>
              <a:rPr lang="en-US" sz="16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On the other hand, the Commission has argued that an increase in price by Staples would result in consumers turning to another office superstore, especially Office Depot, if the consumers had that option</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Therefore, the Commission concludes that the sale of consumable office supplies by office supply superstores is the appropriate relevant product market in this case, and products sold by competitors such as Wal-Mart, Best Buy, Viking, Quill, and others should be excluded.</a:t>
            </a:r>
          </a:p>
          <a:p>
            <a:pPr marL="0" indent="0">
              <a:buNone/>
            </a:pPr>
            <a:endParaRPr lang="en-US" dirty="0"/>
          </a:p>
        </p:txBody>
      </p:sp>
      <p:sp>
        <p:nvSpPr>
          <p:cNvPr id="4" name="Slide Number Placeholder 3">
            <a:extLst>
              <a:ext uri="{FF2B5EF4-FFF2-40B4-BE49-F238E27FC236}">
                <a16:creationId xmlns:a16="http://schemas.microsoft.com/office/drawing/2014/main" id="{E6F24CFC-7A93-45C4-B2B0-9CF7A4C38B0E}"/>
              </a:ext>
            </a:extLst>
          </p:cNvPr>
          <p:cNvSpPr>
            <a:spLocks noGrp="1"/>
          </p:cNvSpPr>
          <p:nvPr>
            <p:ph type="sldNum" sz="quarter" idx="12"/>
          </p:nvPr>
        </p:nvSpPr>
        <p:spPr/>
        <p:txBody>
          <a:bodyPr/>
          <a:lstStyle/>
          <a:p>
            <a:fld id="{A3FA0A93-60EE-4E9D-852F-604094E61050}" type="slidenum">
              <a:rPr lang="en-US" smtClean="0"/>
              <a:t>12</a:t>
            </a:fld>
            <a:endParaRPr lang="en-US"/>
          </a:p>
        </p:txBody>
      </p:sp>
      <p:cxnSp>
        <p:nvCxnSpPr>
          <p:cNvPr id="5" name="Straight Arrow Connector 4">
            <a:extLst>
              <a:ext uri="{FF2B5EF4-FFF2-40B4-BE49-F238E27FC236}">
                <a16:creationId xmlns:a16="http://schemas.microsoft.com/office/drawing/2014/main" id="{45695DDD-820A-4B50-9490-2BA6E811FBE0}"/>
              </a:ext>
            </a:extLst>
          </p:cNvPr>
          <p:cNvCxnSpPr>
            <a:cxnSpLocks/>
          </p:cNvCxnSpPr>
          <p:nvPr/>
        </p:nvCxnSpPr>
        <p:spPr>
          <a:xfrm flipH="1">
            <a:off x="8109133" y="3982947"/>
            <a:ext cx="1130117" cy="2105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CF52A007-A1AD-459C-A18D-F043C48A58C2}"/>
              </a:ext>
            </a:extLst>
          </p:cNvPr>
          <p:cNvSpPr txBox="1"/>
          <p:nvPr/>
        </p:nvSpPr>
        <p:spPr>
          <a:xfrm>
            <a:off x="9448800" y="2109033"/>
            <a:ext cx="2505075" cy="4247317"/>
          </a:xfrm>
          <a:prstGeom prst="rect">
            <a:avLst/>
          </a:prstGeom>
          <a:noFill/>
          <a:ln w="38100">
            <a:solidFill>
              <a:srgbClr val="0070C0"/>
            </a:solidFill>
          </a:ln>
        </p:spPr>
        <p:txBody>
          <a:bodyPr wrap="square" rtlCol="0">
            <a:spAutoFit/>
          </a:bodyPr>
          <a:lstStyle/>
          <a:p>
            <a:r>
              <a:rPr lang="en-US" b="1" i="1" dirty="0">
                <a:solidFill>
                  <a:srgbClr val="0070C0"/>
                </a:solidFill>
                <a:highlight>
                  <a:srgbClr val="FFFF00"/>
                </a:highlight>
              </a:rPr>
              <a:t>Buyer substitution evidence properly trumps functional interchangeability evidence.   </a:t>
            </a:r>
          </a:p>
          <a:p>
            <a:endParaRPr lang="en-US" b="1" i="1" dirty="0">
              <a:solidFill>
                <a:srgbClr val="0070C0"/>
              </a:solidFill>
            </a:endParaRPr>
          </a:p>
          <a:p>
            <a:r>
              <a:rPr lang="en-US" b="1" i="1" dirty="0">
                <a:solidFill>
                  <a:srgbClr val="0070C0"/>
                </a:solidFill>
              </a:rPr>
              <a:t>Products are often not identical.  They are differentiated.</a:t>
            </a:r>
          </a:p>
          <a:p>
            <a:endParaRPr lang="en-US" b="1" i="1" dirty="0">
              <a:solidFill>
                <a:srgbClr val="0070C0"/>
              </a:solidFill>
            </a:endParaRPr>
          </a:p>
          <a:p>
            <a:r>
              <a:rPr lang="en-US" b="1" i="1" dirty="0">
                <a:solidFill>
                  <a:srgbClr val="0070C0"/>
                </a:solidFill>
                <a:highlight>
                  <a:srgbClr val="FFFF00"/>
                </a:highlight>
              </a:rPr>
              <a:t>All beverages satisfy the function of hydration.  But Coca Cola, Beer and Iced Coffee may not be close substitutes</a:t>
            </a:r>
          </a:p>
        </p:txBody>
      </p:sp>
    </p:spTree>
    <p:extLst>
      <p:ext uri="{BB962C8B-B14F-4D97-AF65-F5344CB8AC3E}">
        <p14:creationId xmlns:p14="http://schemas.microsoft.com/office/powerpoint/2010/main" val="39746749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89019-A571-4ABE-B511-198520C50B71}"/>
              </a:ext>
            </a:extLst>
          </p:cNvPr>
          <p:cNvSpPr>
            <a:spLocks noGrp="1"/>
          </p:cNvSpPr>
          <p:nvPr>
            <p:ph type="title"/>
          </p:nvPr>
        </p:nvSpPr>
        <p:spPr>
          <a:xfrm>
            <a:off x="838200" y="313754"/>
            <a:ext cx="10515600" cy="1325563"/>
          </a:xfrm>
        </p:spPr>
        <p:txBody>
          <a:bodyPr/>
          <a:lstStyle/>
          <a:p>
            <a:r>
              <a:rPr lang="en-US" dirty="0"/>
              <a:t>“Submarkets” Within Broad Markets </a:t>
            </a:r>
            <a:r>
              <a:rPr lang="en-US" sz="2000" i="1" dirty="0">
                <a:solidFill>
                  <a:srgbClr val="00B0F0"/>
                </a:solidFill>
              </a:rPr>
              <a:t>(not in casebook)</a:t>
            </a:r>
          </a:p>
        </p:txBody>
      </p:sp>
      <p:sp>
        <p:nvSpPr>
          <p:cNvPr id="3" name="Content Placeholder 2">
            <a:extLst>
              <a:ext uri="{FF2B5EF4-FFF2-40B4-BE49-F238E27FC236}">
                <a16:creationId xmlns:a16="http://schemas.microsoft.com/office/drawing/2014/main" id="{2F867695-BBE3-4207-A8F3-3E3AE8FCE9D9}"/>
              </a:ext>
            </a:extLst>
          </p:cNvPr>
          <p:cNvSpPr>
            <a:spLocks noGrp="1"/>
          </p:cNvSpPr>
          <p:nvPr>
            <p:ph idx="1"/>
          </p:nvPr>
        </p:nvSpPr>
        <p:spPr>
          <a:xfrm>
            <a:off x="731882" y="1476304"/>
            <a:ext cx="7419975" cy="4667250"/>
          </a:xfrm>
        </p:spPr>
        <p:txBody>
          <a:bodyPr>
            <a:normAutofit lnSpcReduction="10000"/>
          </a:bodyPr>
          <a:lstStyle/>
          <a:p>
            <a:pPr marL="0" indent="0">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Court acknowledges that there is, in fact, a </a:t>
            </a: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broad market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encompassing the sale of consumable office supplies </a:t>
            </a: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by all sellers of such supplies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and that those sellers must, at some level, compete with one another. </a:t>
            </a:r>
          </a:p>
          <a:p>
            <a:pPr marL="0" indent="0">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However, the mere fact that a firm may be termed a competitor in the overall marketplace does not necessarily require that it be included in the relevant product market for antitrust purposes. </a:t>
            </a: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The Supreme Court has recognized that within a broad market, "well-defined submarkets may exist which, in themselves, constitute product markets for antitrust purposes." </a:t>
            </a:r>
            <a:r>
              <a:rPr lang="en-US"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Brown Shoe …. </a:t>
            </a:r>
          </a:p>
          <a:p>
            <a:pPr marL="0" indent="0">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With respect to such submarkets, the Court explained "[b]</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ecause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Section 7 of the Clayton Act prohibits any merger which may substantially lessen competition `in any line of commerce,' </a:t>
            </a: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it is necessary to examine the effects of a merger in each such economically significant submarket to determine if there is a </a:t>
            </a:r>
            <a:r>
              <a:rPr lang="en-US" sz="1800" b="1" i="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reasonable probability </a:t>
            </a: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that the merger will substantially lessen competition. If such a probability is found to exist, the merger is proscribed." </a:t>
            </a:r>
            <a:r>
              <a:rPr lang="en-US"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Id.</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There is a possibility, therefore, that the sale of consumable office supplies by office superstores may qualify as a submarket within a larger market of retailers of office supplies in general.</a:t>
            </a:r>
          </a:p>
          <a:p>
            <a:pPr marL="0" indent="0">
              <a:buNone/>
            </a:pPr>
            <a:endParaRPr lang="en-US" dirty="0"/>
          </a:p>
        </p:txBody>
      </p:sp>
      <p:sp>
        <p:nvSpPr>
          <p:cNvPr id="4" name="Slide Number Placeholder 3">
            <a:extLst>
              <a:ext uri="{FF2B5EF4-FFF2-40B4-BE49-F238E27FC236}">
                <a16:creationId xmlns:a16="http://schemas.microsoft.com/office/drawing/2014/main" id="{86CDF034-6EE2-4554-B09E-E6A86EBE2056}"/>
              </a:ext>
            </a:extLst>
          </p:cNvPr>
          <p:cNvSpPr>
            <a:spLocks noGrp="1"/>
          </p:cNvSpPr>
          <p:nvPr>
            <p:ph type="sldNum" sz="quarter" idx="12"/>
          </p:nvPr>
        </p:nvSpPr>
        <p:spPr/>
        <p:txBody>
          <a:bodyPr/>
          <a:lstStyle/>
          <a:p>
            <a:fld id="{A3FA0A93-60EE-4E9D-852F-604094E61050}" type="slidenum">
              <a:rPr lang="en-US" smtClean="0"/>
              <a:t>13</a:t>
            </a:fld>
            <a:endParaRPr lang="en-US"/>
          </a:p>
        </p:txBody>
      </p:sp>
      <p:cxnSp>
        <p:nvCxnSpPr>
          <p:cNvPr id="5" name="Straight Arrow Connector 4">
            <a:extLst>
              <a:ext uri="{FF2B5EF4-FFF2-40B4-BE49-F238E27FC236}">
                <a16:creationId xmlns:a16="http://schemas.microsoft.com/office/drawing/2014/main" id="{2E0710E3-4CA4-4B0F-AA52-3F81399027E6}"/>
              </a:ext>
            </a:extLst>
          </p:cNvPr>
          <p:cNvCxnSpPr>
            <a:cxnSpLocks/>
          </p:cNvCxnSpPr>
          <p:nvPr/>
        </p:nvCxnSpPr>
        <p:spPr>
          <a:xfrm flipH="1" flipV="1">
            <a:off x="7510410" y="5589142"/>
            <a:ext cx="872005" cy="3390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D213617-630B-467B-A19E-22F67CF5E9C5}"/>
              </a:ext>
            </a:extLst>
          </p:cNvPr>
          <p:cNvSpPr txBox="1"/>
          <p:nvPr/>
        </p:nvSpPr>
        <p:spPr>
          <a:xfrm>
            <a:off x="8610600" y="4967149"/>
            <a:ext cx="3317697" cy="1477328"/>
          </a:xfrm>
          <a:prstGeom prst="rect">
            <a:avLst/>
          </a:prstGeom>
          <a:noFill/>
          <a:ln w="38100">
            <a:solidFill>
              <a:srgbClr val="0070C0"/>
            </a:solidFill>
          </a:ln>
        </p:spPr>
        <p:txBody>
          <a:bodyPr wrap="square" rtlCol="0">
            <a:spAutoFit/>
          </a:bodyPr>
          <a:lstStyle/>
          <a:p>
            <a:r>
              <a:rPr lang="en-US" b="1" i="1" dirty="0">
                <a:solidFill>
                  <a:srgbClr val="0070C0"/>
                </a:solidFill>
              </a:rPr>
              <a:t>The evidence will show that this “submarket” satisfies the usual requirements for a “relevant market.”  So, the FTC cannot be accused of gerrymandering.</a:t>
            </a:r>
          </a:p>
        </p:txBody>
      </p:sp>
      <p:cxnSp>
        <p:nvCxnSpPr>
          <p:cNvPr id="8" name="Straight Arrow Connector 7">
            <a:extLst>
              <a:ext uri="{FF2B5EF4-FFF2-40B4-BE49-F238E27FC236}">
                <a16:creationId xmlns:a16="http://schemas.microsoft.com/office/drawing/2014/main" id="{06DDB45E-41CB-4628-8CF8-46F5EAF819E5}"/>
              </a:ext>
            </a:extLst>
          </p:cNvPr>
          <p:cNvCxnSpPr>
            <a:cxnSpLocks/>
          </p:cNvCxnSpPr>
          <p:nvPr/>
        </p:nvCxnSpPr>
        <p:spPr>
          <a:xfrm flipH="1">
            <a:off x="8151857" y="4005365"/>
            <a:ext cx="838030" cy="5343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67AC22C-AB3C-4B21-9CBB-7C0CD7B242FB}"/>
              </a:ext>
            </a:extLst>
          </p:cNvPr>
          <p:cNvSpPr txBox="1"/>
          <p:nvPr/>
        </p:nvSpPr>
        <p:spPr>
          <a:xfrm>
            <a:off x="9156522" y="2997380"/>
            <a:ext cx="2619375" cy="1477328"/>
          </a:xfrm>
          <a:prstGeom prst="rect">
            <a:avLst/>
          </a:prstGeom>
          <a:noFill/>
          <a:ln w="38100">
            <a:solidFill>
              <a:srgbClr val="0070C0"/>
            </a:solidFill>
          </a:ln>
        </p:spPr>
        <p:txBody>
          <a:bodyPr wrap="square" rtlCol="0">
            <a:spAutoFit/>
          </a:bodyPr>
          <a:lstStyle/>
          <a:p>
            <a:r>
              <a:rPr lang="en-US" b="1" i="1" dirty="0">
                <a:solidFill>
                  <a:srgbClr val="0070C0"/>
                </a:solidFill>
              </a:rPr>
              <a:t>Key point. Merger violates Section 7 if it lessens competition “in </a:t>
            </a:r>
            <a:r>
              <a:rPr lang="en-US" b="1" i="1" dirty="0">
                <a:solidFill>
                  <a:srgbClr val="C00000"/>
                </a:solidFill>
              </a:rPr>
              <a:t>ANY </a:t>
            </a:r>
            <a:r>
              <a:rPr lang="en-US" b="1" i="1" dirty="0">
                <a:solidFill>
                  <a:srgbClr val="0070C0"/>
                </a:solidFill>
              </a:rPr>
              <a:t>line of commerce” (market </a:t>
            </a:r>
            <a:r>
              <a:rPr lang="en-US" b="1" i="1" dirty="0">
                <a:solidFill>
                  <a:srgbClr val="C00000"/>
                </a:solidFill>
              </a:rPr>
              <a:t>OR </a:t>
            </a:r>
            <a:r>
              <a:rPr lang="en-US" b="1" i="1" dirty="0">
                <a:solidFill>
                  <a:srgbClr val="0070C0"/>
                </a:solidFill>
              </a:rPr>
              <a:t>submarket)</a:t>
            </a:r>
          </a:p>
        </p:txBody>
      </p:sp>
      <p:cxnSp>
        <p:nvCxnSpPr>
          <p:cNvPr id="17" name="Straight Arrow Connector 16">
            <a:extLst>
              <a:ext uri="{FF2B5EF4-FFF2-40B4-BE49-F238E27FC236}">
                <a16:creationId xmlns:a16="http://schemas.microsoft.com/office/drawing/2014/main" id="{85FF163F-4DDE-4EA7-BAAA-8862BA33D547}"/>
              </a:ext>
            </a:extLst>
          </p:cNvPr>
          <p:cNvCxnSpPr>
            <a:cxnSpLocks/>
          </p:cNvCxnSpPr>
          <p:nvPr/>
        </p:nvCxnSpPr>
        <p:spPr>
          <a:xfrm flipH="1">
            <a:off x="8032810" y="2141205"/>
            <a:ext cx="746029" cy="43543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AFF2F6E-0279-4041-B75D-A471EBE8F896}"/>
              </a:ext>
            </a:extLst>
          </p:cNvPr>
          <p:cNvSpPr txBox="1"/>
          <p:nvPr/>
        </p:nvSpPr>
        <p:spPr>
          <a:xfrm>
            <a:off x="8959760" y="1720745"/>
            <a:ext cx="2968537" cy="646331"/>
          </a:xfrm>
          <a:prstGeom prst="rect">
            <a:avLst/>
          </a:prstGeom>
          <a:noFill/>
          <a:ln w="38100">
            <a:solidFill>
              <a:srgbClr val="0070C0"/>
            </a:solidFill>
          </a:ln>
        </p:spPr>
        <p:txBody>
          <a:bodyPr wrap="square" rtlCol="0">
            <a:spAutoFit/>
          </a:bodyPr>
          <a:lstStyle/>
          <a:p>
            <a:r>
              <a:rPr lang="en-US" b="1" i="1" dirty="0">
                <a:solidFill>
                  <a:srgbClr val="0070C0"/>
                </a:solidFill>
              </a:rPr>
              <a:t>That is: Market definitions are not unique</a:t>
            </a:r>
          </a:p>
        </p:txBody>
      </p:sp>
      <p:cxnSp>
        <p:nvCxnSpPr>
          <p:cNvPr id="19" name="Straight Arrow Connector 18">
            <a:extLst>
              <a:ext uri="{FF2B5EF4-FFF2-40B4-BE49-F238E27FC236}">
                <a16:creationId xmlns:a16="http://schemas.microsoft.com/office/drawing/2014/main" id="{5D9FCA3C-0EA0-40B4-BAC5-9B7155893E26}"/>
              </a:ext>
            </a:extLst>
          </p:cNvPr>
          <p:cNvCxnSpPr>
            <a:cxnSpLocks/>
          </p:cNvCxnSpPr>
          <p:nvPr/>
        </p:nvCxnSpPr>
        <p:spPr>
          <a:xfrm flipH="1" flipV="1">
            <a:off x="8032810" y="1948208"/>
            <a:ext cx="746030" cy="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3877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8F783-506D-471C-AE00-E96D44F569DD}"/>
              </a:ext>
            </a:extLst>
          </p:cNvPr>
          <p:cNvSpPr>
            <a:spLocks noGrp="1"/>
          </p:cNvSpPr>
          <p:nvPr>
            <p:ph type="title"/>
          </p:nvPr>
        </p:nvSpPr>
        <p:spPr/>
        <p:txBody>
          <a:bodyPr/>
          <a:lstStyle/>
          <a:p>
            <a:r>
              <a:rPr lang="en-US" dirty="0"/>
              <a:t>Practical Indicia </a:t>
            </a:r>
            <a:r>
              <a:rPr lang="en-US" sz="2000" i="1" dirty="0">
                <a:solidFill>
                  <a:srgbClr val="00B0F0"/>
                </a:solidFill>
              </a:rPr>
              <a:t>(not in casebook)</a:t>
            </a:r>
            <a:endParaRPr lang="en-US" sz="2000" dirty="0"/>
          </a:p>
        </p:txBody>
      </p:sp>
      <p:sp>
        <p:nvSpPr>
          <p:cNvPr id="3" name="Content Placeholder 2">
            <a:extLst>
              <a:ext uri="{FF2B5EF4-FFF2-40B4-BE49-F238E27FC236}">
                <a16:creationId xmlns:a16="http://schemas.microsoft.com/office/drawing/2014/main" id="{C0FAD6B7-AB69-442F-A670-40F79467E42C}"/>
              </a:ext>
            </a:extLst>
          </p:cNvPr>
          <p:cNvSpPr>
            <a:spLocks noGrp="1"/>
          </p:cNvSpPr>
          <p:nvPr>
            <p:ph idx="1"/>
          </p:nvPr>
        </p:nvSpPr>
        <p:spPr>
          <a:xfrm>
            <a:off x="838200" y="1825625"/>
            <a:ext cx="7267575" cy="4351338"/>
          </a:xfrm>
        </p:spPr>
        <p:txBody>
          <a:bodyPr/>
          <a:lstStyle/>
          <a:p>
            <a:pPr marL="0" marR="0" indent="0">
              <a:lnSpc>
                <a:spcPct val="107000"/>
              </a:lnSpc>
              <a:spcBef>
                <a:spcPts val="0"/>
              </a:spcBef>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Court in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Brown Shoe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provided a series of factors or "practical indicia" for determining whether a submarket exists …. </a:t>
            </a: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Since the Court described these factors as "practical indicia" rather than requirements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subsequent cases have found that submarkets can exist even </a:t>
            </a: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if only some of these factors are present</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 The Commission discussed several of the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Brown Shoe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"practical indicia" in its case, such as industry recognition, and the special characteristics of superstores which make them different from other sellers of office supplies, including distinct formats, customers, and prices. </a:t>
            </a:r>
          </a:p>
          <a:p>
            <a:pPr marL="0" indent="0">
              <a:buNone/>
            </a:pPr>
            <a:r>
              <a:rPr lang="en-US" sz="1800" dirty="0">
                <a:solidFill>
                  <a:srgbClr val="C00000"/>
                </a:solidFill>
                <a:effectLst/>
                <a:latin typeface="Times New Roman" panose="02020603050405020304" pitchFamily="18" charset="0"/>
                <a:ea typeface="Times New Roman" panose="02020603050405020304" pitchFamily="18" charset="0"/>
              </a:rPr>
              <a:t>Primarily, however, the FTC focused on what it termed the "pricing evidence," which the Court finds corresponds with </a:t>
            </a:r>
            <a:r>
              <a:rPr lang="en-US" sz="1800" i="1" dirty="0">
                <a:solidFill>
                  <a:srgbClr val="C00000"/>
                </a:solidFill>
                <a:effectLst/>
                <a:latin typeface="Times New Roman" panose="02020603050405020304" pitchFamily="18" charset="0"/>
                <a:ea typeface="Times New Roman" panose="02020603050405020304" pitchFamily="18" charset="0"/>
              </a:rPr>
              <a:t>Brown Shoe's</a:t>
            </a:r>
            <a:r>
              <a:rPr lang="en-US" sz="1800" dirty="0">
                <a:solidFill>
                  <a:srgbClr val="C00000"/>
                </a:solidFill>
                <a:effectLst/>
                <a:latin typeface="Times New Roman" panose="02020603050405020304" pitchFamily="18" charset="0"/>
                <a:ea typeface="Times New Roman" panose="02020603050405020304" pitchFamily="18" charset="0"/>
              </a:rPr>
              <a:t> "sensitivity to price changes" factor. </a:t>
            </a:r>
            <a:endParaRPr lang="en-US" dirty="0">
              <a:solidFill>
                <a:srgbClr val="C00000"/>
              </a:solidFill>
            </a:endParaRPr>
          </a:p>
        </p:txBody>
      </p:sp>
      <p:sp>
        <p:nvSpPr>
          <p:cNvPr id="4" name="Slide Number Placeholder 3">
            <a:extLst>
              <a:ext uri="{FF2B5EF4-FFF2-40B4-BE49-F238E27FC236}">
                <a16:creationId xmlns:a16="http://schemas.microsoft.com/office/drawing/2014/main" id="{B7A57DB3-CCFD-4E09-A5E9-1159A854ED45}"/>
              </a:ext>
            </a:extLst>
          </p:cNvPr>
          <p:cNvSpPr>
            <a:spLocks noGrp="1"/>
          </p:cNvSpPr>
          <p:nvPr>
            <p:ph type="sldNum" sz="quarter" idx="12"/>
          </p:nvPr>
        </p:nvSpPr>
        <p:spPr/>
        <p:txBody>
          <a:bodyPr/>
          <a:lstStyle/>
          <a:p>
            <a:fld id="{A3FA0A93-60EE-4E9D-852F-604094E61050}" type="slidenum">
              <a:rPr lang="en-US" smtClean="0"/>
              <a:t>14</a:t>
            </a:fld>
            <a:endParaRPr lang="en-US"/>
          </a:p>
        </p:txBody>
      </p:sp>
      <p:cxnSp>
        <p:nvCxnSpPr>
          <p:cNvPr id="5" name="Straight Arrow Connector 4">
            <a:extLst>
              <a:ext uri="{FF2B5EF4-FFF2-40B4-BE49-F238E27FC236}">
                <a16:creationId xmlns:a16="http://schemas.microsoft.com/office/drawing/2014/main" id="{7B9E507A-1584-473E-A7CA-BBCDF678F479}"/>
              </a:ext>
            </a:extLst>
          </p:cNvPr>
          <p:cNvCxnSpPr>
            <a:cxnSpLocks/>
          </p:cNvCxnSpPr>
          <p:nvPr/>
        </p:nvCxnSpPr>
        <p:spPr>
          <a:xfrm flipH="1">
            <a:off x="7269790" y="4237011"/>
            <a:ext cx="1006293" cy="2176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9B7B90-3D58-4231-A0D9-E5948A8DA986}"/>
              </a:ext>
            </a:extLst>
          </p:cNvPr>
          <p:cNvSpPr txBox="1"/>
          <p:nvPr/>
        </p:nvSpPr>
        <p:spPr>
          <a:xfrm>
            <a:off x="8582025" y="3590429"/>
            <a:ext cx="2224959" cy="1200329"/>
          </a:xfrm>
          <a:prstGeom prst="rect">
            <a:avLst/>
          </a:prstGeom>
          <a:solidFill>
            <a:srgbClr val="FFFF00"/>
          </a:solidFill>
          <a:ln w="38100">
            <a:solidFill>
              <a:srgbClr val="0070C0"/>
            </a:solidFill>
          </a:ln>
        </p:spPr>
        <p:txBody>
          <a:bodyPr wrap="square" rtlCol="0">
            <a:spAutoFit/>
          </a:bodyPr>
          <a:lstStyle/>
          <a:p>
            <a:r>
              <a:rPr lang="en-US" b="1" i="1" dirty="0">
                <a:solidFill>
                  <a:srgbClr val="0070C0"/>
                </a:solidFill>
              </a:rPr>
              <a:t>This broad use of “pricing evidence” is what made Staples new and important.</a:t>
            </a:r>
          </a:p>
        </p:txBody>
      </p:sp>
    </p:spTree>
    <p:extLst>
      <p:ext uri="{BB962C8B-B14F-4D97-AF65-F5344CB8AC3E}">
        <p14:creationId xmlns:p14="http://schemas.microsoft.com/office/powerpoint/2010/main" val="1124769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D3FE1-46EC-4E15-842D-4A117D17F15C}"/>
              </a:ext>
            </a:extLst>
          </p:cNvPr>
          <p:cNvSpPr>
            <a:spLocks noGrp="1"/>
          </p:cNvSpPr>
          <p:nvPr>
            <p:ph type="title"/>
          </p:nvPr>
        </p:nvSpPr>
        <p:spPr>
          <a:xfrm>
            <a:off x="714374" y="17462"/>
            <a:ext cx="11131729" cy="1325563"/>
          </a:xfrm>
        </p:spPr>
        <p:txBody>
          <a:bodyPr/>
          <a:lstStyle/>
          <a:p>
            <a:r>
              <a:rPr lang="en-US" dirty="0"/>
              <a:t>Pricing Evidence: Across Local Mkts and Over Time </a:t>
            </a:r>
            <a:r>
              <a:rPr lang="en-US" sz="2000" i="1" dirty="0">
                <a:solidFill>
                  <a:srgbClr val="00B0F0"/>
                </a:solidFill>
              </a:rPr>
              <a:t>(not in casebook)</a:t>
            </a:r>
          </a:p>
        </p:txBody>
      </p:sp>
      <p:sp>
        <p:nvSpPr>
          <p:cNvPr id="3" name="Content Placeholder 2">
            <a:extLst>
              <a:ext uri="{FF2B5EF4-FFF2-40B4-BE49-F238E27FC236}">
                <a16:creationId xmlns:a16="http://schemas.microsoft.com/office/drawing/2014/main" id="{000BD71F-6361-4CE3-BBBC-8D52059E62AC}"/>
              </a:ext>
            </a:extLst>
          </p:cNvPr>
          <p:cNvSpPr>
            <a:spLocks noGrp="1"/>
          </p:cNvSpPr>
          <p:nvPr>
            <p:ph idx="1"/>
          </p:nvPr>
        </p:nvSpPr>
        <p:spPr>
          <a:xfrm>
            <a:off x="447676" y="1038225"/>
            <a:ext cx="8058149" cy="6235878"/>
          </a:xfrm>
        </p:spPr>
        <p:txBody>
          <a:bodyPr>
            <a:normAutofit fontScale="92500"/>
          </a:bodyPr>
          <a:lstStyle/>
          <a:p>
            <a:pPr marL="0" marR="0" indent="0">
              <a:lnSpc>
                <a:spcPct val="100000"/>
              </a:lnSpc>
              <a:spcBef>
                <a:spcPts val="0"/>
              </a:spcBef>
              <a:spcAft>
                <a:spcPts val="800"/>
              </a:spcAft>
              <a:buNone/>
            </a:pP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T]he FTC presented evidence comparing Staples' prices in geographic markets where Staples is the only office superstore, to markets where Staples competes with Office Depot or OfficeMax, or both. </a:t>
            </a:r>
          </a:p>
          <a:p>
            <a:pPr>
              <a:lnSpc>
                <a:spcPct val="100000"/>
              </a:lnSpc>
              <a:spcBef>
                <a:spcPts val="0"/>
              </a:spcBef>
              <a:spcAft>
                <a:spcPts val="800"/>
              </a:spcAft>
            </a:pPr>
            <a:r>
              <a:rPr lang="en-US" sz="1600" b="1"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Based on the FTC's calculations, in markets where Staples faces no office superstore competition at all, something which was termed a </a:t>
            </a:r>
            <a:r>
              <a:rPr lang="en-US" sz="1600" b="1" dirty="0">
                <a:solidFill>
                  <a:srgbClr val="C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one firm market </a:t>
            </a:r>
            <a:r>
              <a:rPr lang="en-US" sz="1600" b="1"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during the hearing, </a:t>
            </a:r>
            <a:r>
              <a:rPr lang="en-US" sz="1600" b="1" dirty="0">
                <a:solidFill>
                  <a:srgbClr val="C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prices are 13% higher than in three firm markets </a:t>
            </a:r>
            <a:r>
              <a:rPr lang="en-US" sz="1600" b="1" dirty="0">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where it competes with both Office Depot and OfficeMax. The data which underly this conclusion make it compelling evidence. … </a:t>
            </a:r>
          </a:p>
          <a:p>
            <a:pPr>
              <a:lnSpc>
                <a:spcPct val="100000"/>
              </a:lnSpc>
              <a:spcBef>
                <a:spcPts val="0"/>
              </a:spcBef>
              <a:spcAft>
                <a:spcPts val="80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Similarly, the evidence showed that Office Depot's prices are significantly higher well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over 5% higher</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baseline="300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in Depot-only markets than they are in three firm markets. … </a:t>
            </a:r>
          </a:p>
          <a:p>
            <a:pPr>
              <a:lnSpc>
                <a:spcPct val="100000"/>
              </a:lnSpc>
              <a:spcBef>
                <a:spcPts val="0"/>
              </a:spcBef>
              <a:spcAft>
                <a:spcPts val="800"/>
              </a:spcAft>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The FTC also pointed to </a:t>
            </a:r>
            <a:r>
              <a:rPr lang="en-US" sz="16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internal Staples documents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which present price comparisons </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between Staples' prices and Office Depot's prices and Staples' prices and OfficeMax's prices within different </a:t>
            </a:r>
            <a:r>
              <a:rPr lang="en-US" sz="16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price zones</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 Using Staples' data, but organizing it differently to show which of those zones were one, two, or three firm markets, the FTC showed once again that Staples charges significantly higher prices,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more than 5% higher</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where it has no office superstore competition than where it competes with the two other superstores. The FTC offered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similar price comparison evidence for Office Depot</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comparing Office Depot's prices across Staples' zones. </a:t>
            </a:r>
          </a:p>
          <a:p>
            <a:pPr marL="0" indent="0">
              <a:lnSpc>
                <a:spcPct val="100000"/>
              </a:lnSpc>
              <a:spcBef>
                <a:spcPts val="0"/>
              </a:spcBef>
              <a:spcAft>
                <a:spcPts val="800"/>
              </a:spcAft>
              <a:buNone/>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There is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similar evidence with respect to the defendants' behavior </a:t>
            </a:r>
            <a:r>
              <a:rPr lang="en-US" sz="16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when faced with entry </a:t>
            </a:r>
            <a:r>
              <a:rPr lang="en-US" sz="16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of another competitor</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The evidence shows that the defendants </a:t>
            </a:r>
            <a:r>
              <a:rPr lang="en-US" sz="1600" b="1"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change their price  zones when faced with entry of another superstore, but do not do so for other retailers</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 There is no evidence that zones change and prices fall when another </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nonsuperstore</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retailer enters a geographic market. .. </a:t>
            </a:r>
          </a:p>
          <a:p>
            <a:pPr marL="0" indent="0">
              <a:lnSpc>
                <a:spcPct val="100000"/>
              </a:lnSpc>
              <a:spcBef>
                <a:spcPts val="0"/>
              </a:spcBef>
              <a:spcAft>
                <a:spcPts val="800"/>
              </a:spcAft>
              <a:buNone/>
            </a:pPr>
            <a:r>
              <a:rPr lang="en-US" sz="2000" b="1" i="1" dirty="0">
                <a:solidFill>
                  <a:srgbClr val="C00000"/>
                </a:solidFill>
                <a:effectLst/>
                <a:highlight>
                  <a:srgbClr val="FFFF00"/>
                </a:highlight>
                <a:latin typeface="Times New Roman" panose="02020603050405020304" pitchFamily="18" charset="0"/>
                <a:ea typeface="Times New Roman" panose="02020603050405020304" pitchFamily="18" charset="0"/>
              </a:rPr>
              <a:t>This evidence all suggests that office superstore prices are affected primarily by other office superstores and not by non-superstore competitors … </a:t>
            </a:r>
            <a:endParaRPr lang="en-US" sz="3600" b="1" i="1" dirty="0">
              <a:highlight>
                <a:srgbClr val="FFFF00"/>
              </a:highlight>
            </a:endParaRPr>
          </a:p>
        </p:txBody>
      </p:sp>
      <p:sp>
        <p:nvSpPr>
          <p:cNvPr id="4" name="Slide Number Placeholder 3">
            <a:extLst>
              <a:ext uri="{FF2B5EF4-FFF2-40B4-BE49-F238E27FC236}">
                <a16:creationId xmlns:a16="http://schemas.microsoft.com/office/drawing/2014/main" id="{D8D5618B-F014-4BA0-AF31-1CD510A55E73}"/>
              </a:ext>
            </a:extLst>
          </p:cNvPr>
          <p:cNvSpPr>
            <a:spLocks noGrp="1"/>
          </p:cNvSpPr>
          <p:nvPr>
            <p:ph type="sldNum" sz="quarter" idx="12"/>
          </p:nvPr>
        </p:nvSpPr>
        <p:spPr/>
        <p:txBody>
          <a:bodyPr/>
          <a:lstStyle/>
          <a:p>
            <a:fld id="{A3FA0A93-60EE-4E9D-852F-604094E61050}" type="slidenum">
              <a:rPr lang="en-US" smtClean="0"/>
              <a:t>15</a:t>
            </a:fld>
            <a:endParaRPr lang="en-US" dirty="0"/>
          </a:p>
        </p:txBody>
      </p:sp>
      <p:cxnSp>
        <p:nvCxnSpPr>
          <p:cNvPr id="5" name="Straight Arrow Connector 4">
            <a:extLst>
              <a:ext uri="{FF2B5EF4-FFF2-40B4-BE49-F238E27FC236}">
                <a16:creationId xmlns:a16="http://schemas.microsoft.com/office/drawing/2014/main" id="{7E273115-4409-4AF9-A615-E4797AB27C71}"/>
              </a:ext>
            </a:extLst>
          </p:cNvPr>
          <p:cNvCxnSpPr>
            <a:cxnSpLocks/>
          </p:cNvCxnSpPr>
          <p:nvPr/>
        </p:nvCxnSpPr>
        <p:spPr>
          <a:xfrm flipH="1" flipV="1">
            <a:off x="8505825" y="1486724"/>
            <a:ext cx="1647825" cy="3238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B56D7B5-2EDB-4735-B39A-291745D3C64A}"/>
              </a:ext>
            </a:extLst>
          </p:cNvPr>
          <p:cNvSpPr txBox="1"/>
          <p:nvPr/>
        </p:nvSpPr>
        <p:spPr>
          <a:xfrm>
            <a:off x="8979614" y="2077948"/>
            <a:ext cx="2993312" cy="2585323"/>
          </a:xfrm>
          <a:prstGeom prst="rect">
            <a:avLst/>
          </a:prstGeom>
          <a:solidFill>
            <a:srgbClr val="FFFF00"/>
          </a:solidFill>
          <a:ln w="38100">
            <a:solidFill>
              <a:srgbClr val="0070C0"/>
            </a:solidFill>
          </a:ln>
        </p:spPr>
        <p:txBody>
          <a:bodyPr wrap="square" rtlCol="0">
            <a:spAutoFit/>
          </a:bodyPr>
          <a:lstStyle/>
          <a:p>
            <a:r>
              <a:rPr lang="en-US" b="1" i="1" dirty="0">
                <a:solidFill>
                  <a:srgbClr val="0070C0"/>
                </a:solidFill>
              </a:rPr>
              <a:t>These comparisons from actual experience are now called “natural experiments.”  </a:t>
            </a:r>
          </a:p>
          <a:p>
            <a:endParaRPr lang="en-US" b="1" i="1" dirty="0">
              <a:solidFill>
                <a:srgbClr val="0070C0"/>
              </a:solidFill>
            </a:endParaRPr>
          </a:p>
          <a:p>
            <a:r>
              <a:rPr lang="en-US" b="1" i="1" dirty="0">
                <a:solidFill>
                  <a:srgbClr val="0070C0"/>
                </a:solidFill>
              </a:rPr>
              <a:t>Natural experiments of various types have become the “gold standard” for empirical analysis for market definition</a:t>
            </a:r>
          </a:p>
        </p:txBody>
      </p:sp>
    </p:spTree>
    <p:extLst>
      <p:ext uri="{BB962C8B-B14F-4D97-AF65-F5344CB8AC3E}">
        <p14:creationId xmlns:p14="http://schemas.microsoft.com/office/powerpoint/2010/main" val="24544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939F6-FB79-4A1A-AE62-C4D84152D26D}"/>
              </a:ext>
            </a:extLst>
          </p:cNvPr>
          <p:cNvSpPr>
            <a:spLocks noGrp="1"/>
          </p:cNvSpPr>
          <p:nvPr>
            <p:ph type="title"/>
          </p:nvPr>
        </p:nvSpPr>
        <p:spPr/>
        <p:txBody>
          <a:bodyPr/>
          <a:lstStyle/>
          <a:p>
            <a:r>
              <a:rPr lang="en-US" dirty="0"/>
              <a:t>Documents Also Indicate Focus of Competition is </a:t>
            </a:r>
            <a:br>
              <a:rPr lang="en-US" dirty="0"/>
            </a:br>
            <a:r>
              <a:rPr lang="en-US" dirty="0"/>
              <a:t>Other Superstores </a:t>
            </a:r>
            <a:r>
              <a:rPr lang="en-US" sz="2000" i="1" dirty="0">
                <a:solidFill>
                  <a:srgbClr val="00B0F0"/>
                </a:solidFill>
              </a:rPr>
              <a:t>(not in casebook)</a:t>
            </a:r>
          </a:p>
        </p:txBody>
      </p:sp>
      <p:sp>
        <p:nvSpPr>
          <p:cNvPr id="3" name="Content Placeholder 2">
            <a:extLst>
              <a:ext uri="{FF2B5EF4-FFF2-40B4-BE49-F238E27FC236}">
                <a16:creationId xmlns:a16="http://schemas.microsoft.com/office/drawing/2014/main" id="{9FD901A7-42C7-4365-9CF9-AC2D460235F3}"/>
              </a:ext>
            </a:extLst>
          </p:cNvPr>
          <p:cNvSpPr>
            <a:spLocks noGrp="1"/>
          </p:cNvSpPr>
          <p:nvPr>
            <p:ph idx="1"/>
          </p:nvPr>
        </p:nvSpPr>
        <p:spPr>
          <a:xfrm>
            <a:off x="838200" y="1825624"/>
            <a:ext cx="8326348" cy="4811481"/>
          </a:xfrm>
        </p:spPr>
        <p:txBody>
          <a:bodyPr>
            <a:normAutofit fontScale="92500" lnSpcReduction="20000"/>
          </a:bodyPr>
          <a:lstStyle/>
          <a:p>
            <a:pPr marL="0" marR="0" indent="0">
              <a:lnSpc>
                <a:spcPct val="107000"/>
              </a:lnSpc>
              <a:spcBef>
                <a:spcPts val="0"/>
              </a:spcBef>
              <a:spcAft>
                <a:spcPts val="800"/>
              </a:spcAft>
              <a:buNone/>
            </a:pP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The Commission offered abundant evidence on this factor from Staples' and Office Depot's documents which shows that both Staples and Office Depot focus primarily on competition from other superstores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The documents reviewed by the Court show that the merging parties evaluate their "competition" as the other office superstore firms, without reference to other retailers, mail order firms, or independent stationers. In document after document, the parties refer to, discuss, and make business decisions based upon the assumption that "competition" refers to other office superstores only. … </a:t>
            </a:r>
          </a:p>
          <a:p>
            <a:pPr marL="0" marR="0" indent="0">
              <a:lnSpc>
                <a:spcPct val="107000"/>
              </a:lnSpc>
              <a:spcBef>
                <a:spcPts val="0"/>
              </a:spcBef>
              <a:spcAft>
                <a:spcPts val="800"/>
              </a:spcAft>
              <a:buNone/>
            </a:pPr>
            <a:r>
              <a:rPr lang="en-US"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When assessing key trends and making long range plans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Staples and Office Depot focus on the plans of other superstores. In addition, when determining whether to enter a new metropolitan area, both Staples and Office Depot evaluate the extent of office superstore competition in the market and the number of office superstores the market can support. When selecting sites and markets for new store openings, defendants repeatedly refer to markets without office superstores as "non-competitive," even when the new store is adjacent to or near a warehouse club, consumer electronics store, or a mass merchandiser such as Wal-Mart. …</a:t>
            </a:r>
          </a:p>
          <a:p>
            <a:pPr marL="0" marR="0" indent="0">
              <a:lnSpc>
                <a:spcPct val="107000"/>
              </a:lnSpc>
              <a:spcBef>
                <a:spcPts val="0"/>
              </a:spcBef>
              <a:spcAft>
                <a:spcPts val="800"/>
              </a:spcAf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While it is clear to the Court that Staples and Office Depot do not ignore sellers such as warehouse clubs, Best Buy, or Wal-Mart, the evidence clearly shows that </a:t>
            </a:r>
            <a:r>
              <a:rPr lang="en-US" sz="1800" b="1" dirty="0">
                <a:solidFill>
                  <a:srgbClr val="C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Staples and Office Depot each consider the other superstores as the </a:t>
            </a:r>
            <a:r>
              <a:rPr lang="en-US" sz="1800" b="1" dirty="0">
                <a:solidFill>
                  <a:srgbClr val="0070C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primary competition</a:t>
            </a:r>
            <a:r>
              <a:rPr lang="en-US" sz="1800" b="1" dirty="0">
                <a:solidFill>
                  <a:srgbClr val="C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 </a:t>
            </a:r>
          </a:p>
          <a:p>
            <a:pPr marL="0" indent="0">
              <a:buNone/>
            </a:pPr>
            <a:endParaRPr lang="en-US" dirty="0"/>
          </a:p>
        </p:txBody>
      </p:sp>
      <p:sp>
        <p:nvSpPr>
          <p:cNvPr id="4" name="Slide Number Placeholder 3">
            <a:extLst>
              <a:ext uri="{FF2B5EF4-FFF2-40B4-BE49-F238E27FC236}">
                <a16:creationId xmlns:a16="http://schemas.microsoft.com/office/drawing/2014/main" id="{AE47FE46-E202-4887-9FFF-D49D731D834B}"/>
              </a:ext>
            </a:extLst>
          </p:cNvPr>
          <p:cNvSpPr>
            <a:spLocks noGrp="1"/>
          </p:cNvSpPr>
          <p:nvPr>
            <p:ph type="sldNum" sz="quarter" idx="12"/>
          </p:nvPr>
        </p:nvSpPr>
        <p:spPr/>
        <p:txBody>
          <a:bodyPr/>
          <a:lstStyle/>
          <a:p>
            <a:fld id="{A3FA0A93-60EE-4E9D-852F-604094E61050}" type="slidenum">
              <a:rPr lang="en-US" smtClean="0"/>
              <a:t>16</a:t>
            </a:fld>
            <a:endParaRPr lang="en-US"/>
          </a:p>
        </p:txBody>
      </p:sp>
    </p:spTree>
    <p:extLst>
      <p:ext uri="{BB962C8B-B14F-4D97-AF65-F5344CB8AC3E}">
        <p14:creationId xmlns:p14="http://schemas.microsoft.com/office/powerpoint/2010/main" val="4216649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6433F-097E-4CCA-8956-93C4F62CA912}"/>
              </a:ext>
            </a:extLst>
          </p:cNvPr>
          <p:cNvSpPr>
            <a:spLocks noGrp="1"/>
          </p:cNvSpPr>
          <p:nvPr>
            <p:ph type="title"/>
          </p:nvPr>
        </p:nvSpPr>
        <p:spPr>
          <a:xfrm>
            <a:off x="514350" y="65911"/>
            <a:ext cx="10515600" cy="1325563"/>
          </a:xfrm>
        </p:spPr>
        <p:txBody>
          <a:bodyPr>
            <a:normAutofit/>
          </a:bodyPr>
          <a:lstStyle/>
          <a:p>
            <a:r>
              <a:rPr lang="en-US" sz="2800" dirty="0"/>
              <a:t>Conclusion: Sale of Consumables in Office Superstores is a Valid Relevant Product Market </a:t>
            </a:r>
            <a:r>
              <a:rPr lang="en-US" sz="2000" i="1" dirty="0">
                <a:solidFill>
                  <a:srgbClr val="00B0F0"/>
                </a:solidFill>
              </a:rPr>
              <a:t>(not in casebook)</a:t>
            </a:r>
            <a:endParaRPr lang="en-US" sz="2800" i="1" dirty="0">
              <a:solidFill>
                <a:srgbClr val="00B0F0"/>
              </a:solidFill>
            </a:endParaRPr>
          </a:p>
        </p:txBody>
      </p:sp>
      <p:sp>
        <p:nvSpPr>
          <p:cNvPr id="3" name="Content Placeholder 2">
            <a:extLst>
              <a:ext uri="{FF2B5EF4-FFF2-40B4-BE49-F238E27FC236}">
                <a16:creationId xmlns:a16="http://schemas.microsoft.com/office/drawing/2014/main" id="{3E0D9E9C-4915-48B4-A8FF-159C7FA52E09}"/>
              </a:ext>
            </a:extLst>
          </p:cNvPr>
          <p:cNvSpPr>
            <a:spLocks noGrp="1"/>
          </p:cNvSpPr>
          <p:nvPr>
            <p:ph idx="1"/>
          </p:nvPr>
        </p:nvSpPr>
        <p:spPr>
          <a:xfrm>
            <a:off x="838200" y="1442844"/>
            <a:ext cx="6677025" cy="4785489"/>
          </a:xfrm>
        </p:spPr>
        <p:txBody>
          <a:bodyPr>
            <a:normAutofit lnSpcReduction="10000"/>
          </a:bodyPr>
          <a:lstStyle/>
          <a:p>
            <a:pPr marL="0" indent="0">
              <a:buNone/>
            </a:pPr>
            <a:r>
              <a:rPr lang="en-US" sz="1800" dirty="0">
                <a:effectLst/>
                <a:latin typeface="Times New Roman" panose="02020603050405020304" pitchFamily="18" charset="0"/>
                <a:ea typeface="Times New Roman" panose="02020603050405020304" pitchFamily="18" charset="0"/>
              </a:rPr>
              <a:t>For the reasons set forth in the above analysis, the Court finds that the sale of consumable office supplies through office supply superstores is the appropriate relevant product market for purposes of considering the possible anti-competitive effects of the proposed merger between Staples and Office Depot. </a:t>
            </a:r>
            <a:br>
              <a:rPr lang="en-US" sz="1800" dirty="0">
                <a:effectLst/>
                <a:latin typeface="Times New Roman" panose="02020603050405020304" pitchFamily="18" charset="0"/>
                <a:ea typeface="Times New Roman" panose="02020603050405020304" pitchFamily="18" charset="0"/>
              </a:rPr>
            </a:br>
            <a:br>
              <a:rPr lang="en-US" sz="1800" dirty="0">
                <a:effectLst/>
                <a:latin typeface="Times New Roman" panose="02020603050405020304" pitchFamily="18" charset="0"/>
                <a:ea typeface="Times New Roman" panose="02020603050405020304" pitchFamily="18" charset="0"/>
              </a:rPr>
            </a:br>
            <a:r>
              <a:rPr lang="en-US" sz="1800" dirty="0">
                <a:effectLst/>
                <a:latin typeface="Times New Roman" panose="02020603050405020304" pitchFamily="18" charset="0"/>
                <a:ea typeface="Times New Roman" panose="02020603050405020304" pitchFamily="18" charset="0"/>
              </a:rPr>
              <a:t>The pricing evidence indicates </a:t>
            </a:r>
            <a:r>
              <a:rPr lang="en-US" sz="1800" dirty="0">
                <a:solidFill>
                  <a:srgbClr val="C00000"/>
                </a:solidFill>
                <a:effectLst/>
                <a:latin typeface="Times New Roman" panose="02020603050405020304" pitchFamily="18" charset="0"/>
                <a:ea typeface="Times New Roman" panose="02020603050405020304" pitchFamily="18" charset="0"/>
              </a:rPr>
              <a:t>a low cross-elasticity of demand </a:t>
            </a:r>
            <a:r>
              <a:rPr lang="en-US" sz="1800" dirty="0">
                <a:effectLst/>
                <a:latin typeface="Times New Roman" panose="02020603050405020304" pitchFamily="18" charset="0"/>
                <a:ea typeface="Times New Roman" panose="02020603050405020304" pitchFamily="18" charset="0"/>
              </a:rPr>
              <a:t>between consumable office products sold by Staples or Office Depot and those same products sold by other sellers of office supplies. </a:t>
            </a:r>
            <a:br>
              <a:rPr lang="en-US" sz="1800" dirty="0">
                <a:effectLst/>
                <a:latin typeface="Times New Roman" panose="02020603050405020304" pitchFamily="18" charset="0"/>
                <a:ea typeface="Times New Roman" panose="02020603050405020304" pitchFamily="18" charset="0"/>
              </a:rPr>
            </a:br>
            <a:br>
              <a:rPr lang="en-US" sz="1800" dirty="0">
                <a:effectLst/>
                <a:latin typeface="Times New Roman" panose="02020603050405020304" pitchFamily="18" charset="0"/>
                <a:ea typeface="Times New Roman" panose="02020603050405020304" pitchFamily="18" charset="0"/>
              </a:rPr>
            </a:br>
            <a:r>
              <a:rPr lang="en-US" sz="1800" dirty="0">
                <a:solidFill>
                  <a:srgbClr val="C00000"/>
                </a:solidFill>
                <a:effectLst/>
                <a:latin typeface="Times New Roman" panose="02020603050405020304" pitchFamily="18" charset="0"/>
                <a:ea typeface="Times New Roman" panose="02020603050405020304" pitchFamily="18" charset="0"/>
              </a:rPr>
              <a:t>This same evidence indicates that non-superstore sellers of office supplies are not able to effectively constrain the superstores prices, because a significant number of superstore customers do not turn to a non-superstore alternative when faced with higher prices in the one firm markets. </a:t>
            </a:r>
          </a:p>
          <a:p>
            <a:pPr marL="0" indent="0">
              <a:buNone/>
            </a:pPr>
            <a:r>
              <a:rPr lang="en-US" sz="1800" dirty="0">
                <a:effectLst/>
                <a:latin typeface="Times New Roman" panose="02020603050405020304" pitchFamily="18" charset="0"/>
                <a:ea typeface="Times New Roman" panose="02020603050405020304" pitchFamily="18" charset="0"/>
              </a:rPr>
              <a:t>In addition, </a:t>
            </a:r>
            <a:r>
              <a:rPr lang="en-US" sz="1800" dirty="0">
                <a:solidFill>
                  <a:srgbClr val="C00000"/>
                </a:solidFill>
                <a:effectLst/>
                <a:latin typeface="Times New Roman" panose="02020603050405020304" pitchFamily="18" charset="0"/>
                <a:ea typeface="Times New Roman" panose="02020603050405020304" pitchFamily="18" charset="0"/>
              </a:rPr>
              <a:t>the factors or "practical indicia" of </a:t>
            </a:r>
            <a:r>
              <a:rPr lang="en-US" sz="1800" i="1" dirty="0">
                <a:solidFill>
                  <a:srgbClr val="C00000"/>
                </a:solidFill>
                <a:effectLst/>
                <a:latin typeface="Times New Roman" panose="02020603050405020304" pitchFamily="18" charset="0"/>
                <a:ea typeface="Times New Roman" panose="02020603050405020304" pitchFamily="18" charset="0"/>
              </a:rPr>
              <a:t>Brown Shoe</a:t>
            </a:r>
            <a:r>
              <a:rPr lang="en-US" sz="1800" dirty="0">
                <a:solidFill>
                  <a:srgbClr val="C00000"/>
                </a:solidFill>
                <a:effectLst/>
                <a:latin typeface="Times New Roman" panose="02020603050405020304" pitchFamily="18" charset="0"/>
                <a:ea typeface="Times New Roman" panose="02020603050405020304" pitchFamily="18" charset="0"/>
              </a:rPr>
              <a:t> support a finding of a "submarket" under the facts of this case, and "submarkets," as </a:t>
            </a:r>
            <a:r>
              <a:rPr lang="en-US" sz="1800" i="1" dirty="0">
                <a:solidFill>
                  <a:srgbClr val="C00000"/>
                </a:solidFill>
                <a:effectLst/>
                <a:latin typeface="Times New Roman" panose="02020603050405020304" pitchFamily="18" charset="0"/>
                <a:ea typeface="Times New Roman" panose="02020603050405020304" pitchFamily="18" charset="0"/>
              </a:rPr>
              <a:t>Brown Shoe</a:t>
            </a:r>
            <a:r>
              <a:rPr lang="en-US" sz="1800" dirty="0">
                <a:solidFill>
                  <a:srgbClr val="C00000"/>
                </a:solidFill>
                <a:effectLst/>
                <a:latin typeface="Times New Roman" panose="02020603050405020304" pitchFamily="18" charset="0"/>
                <a:ea typeface="Times New Roman" panose="02020603050405020304" pitchFamily="18" charset="0"/>
              </a:rPr>
              <a:t> established, </a:t>
            </a:r>
            <a:r>
              <a:rPr lang="en-US" sz="1800" b="1" dirty="0">
                <a:solidFill>
                  <a:srgbClr val="C00000"/>
                </a:solidFill>
                <a:effectLst/>
                <a:highlight>
                  <a:srgbClr val="FFFF00"/>
                </a:highlight>
                <a:latin typeface="Times New Roman" panose="02020603050405020304" pitchFamily="18" charset="0"/>
                <a:ea typeface="Times New Roman" panose="02020603050405020304" pitchFamily="18" charset="0"/>
              </a:rPr>
              <a:t>may themselves be appropriate product markets for antitrust purposes</a:t>
            </a:r>
            <a:r>
              <a:rPr lang="en-US" sz="1800" b="1" dirty="0">
                <a:solidFill>
                  <a:srgbClr val="C00000"/>
                </a:solidFill>
                <a:effectLst/>
                <a:latin typeface="Times New Roman" panose="02020603050405020304" pitchFamily="18" charset="0"/>
                <a:ea typeface="Times New Roman" panose="02020603050405020304" pitchFamily="18" charset="0"/>
              </a:rPr>
              <a:t>.</a:t>
            </a:r>
            <a:endParaRPr lang="en-US" b="1" dirty="0">
              <a:solidFill>
                <a:srgbClr val="C00000"/>
              </a:solidFill>
            </a:endParaRPr>
          </a:p>
        </p:txBody>
      </p:sp>
      <p:sp>
        <p:nvSpPr>
          <p:cNvPr id="4" name="Slide Number Placeholder 3">
            <a:extLst>
              <a:ext uri="{FF2B5EF4-FFF2-40B4-BE49-F238E27FC236}">
                <a16:creationId xmlns:a16="http://schemas.microsoft.com/office/drawing/2014/main" id="{4ADEEF55-E6BB-495C-A1E0-C2423900A341}"/>
              </a:ext>
            </a:extLst>
          </p:cNvPr>
          <p:cNvSpPr>
            <a:spLocks noGrp="1"/>
          </p:cNvSpPr>
          <p:nvPr>
            <p:ph type="sldNum" sz="quarter" idx="12"/>
          </p:nvPr>
        </p:nvSpPr>
        <p:spPr/>
        <p:txBody>
          <a:bodyPr/>
          <a:lstStyle/>
          <a:p>
            <a:fld id="{A3FA0A93-60EE-4E9D-852F-604094E61050}" type="slidenum">
              <a:rPr lang="en-US" smtClean="0"/>
              <a:t>17</a:t>
            </a:fld>
            <a:endParaRPr lang="en-US"/>
          </a:p>
        </p:txBody>
      </p:sp>
      <p:cxnSp>
        <p:nvCxnSpPr>
          <p:cNvPr id="7" name="Straight Arrow Connector 6">
            <a:extLst>
              <a:ext uri="{FF2B5EF4-FFF2-40B4-BE49-F238E27FC236}">
                <a16:creationId xmlns:a16="http://schemas.microsoft.com/office/drawing/2014/main" id="{C5020EE5-5F40-44A4-98FA-8A76C1E9BBCD}"/>
              </a:ext>
            </a:extLst>
          </p:cNvPr>
          <p:cNvCxnSpPr>
            <a:cxnSpLocks/>
          </p:cNvCxnSpPr>
          <p:nvPr/>
        </p:nvCxnSpPr>
        <p:spPr>
          <a:xfrm flipH="1">
            <a:off x="7376845" y="3581975"/>
            <a:ext cx="1324618" cy="33247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2D0CC1E-1D46-4793-988A-9AC928C766E5}"/>
              </a:ext>
            </a:extLst>
          </p:cNvPr>
          <p:cNvSpPr txBox="1"/>
          <p:nvPr/>
        </p:nvSpPr>
        <p:spPr>
          <a:xfrm>
            <a:off x="8846050" y="2134525"/>
            <a:ext cx="3026005" cy="1754326"/>
          </a:xfrm>
          <a:prstGeom prst="rect">
            <a:avLst/>
          </a:prstGeom>
          <a:solidFill>
            <a:srgbClr val="FFFF00"/>
          </a:solidFill>
          <a:ln w="38100">
            <a:solidFill>
              <a:srgbClr val="0070C0"/>
            </a:solidFill>
          </a:ln>
        </p:spPr>
        <p:txBody>
          <a:bodyPr wrap="square" rtlCol="0">
            <a:spAutoFit/>
          </a:bodyPr>
          <a:lstStyle/>
          <a:p>
            <a:r>
              <a:rPr lang="en-US" b="1" i="1" dirty="0">
                <a:solidFill>
                  <a:srgbClr val="0070C0"/>
                </a:solidFill>
              </a:rPr>
              <a:t>This is the key point.  The goal of market definition is to determine the group of products (firms) that can deter the merging firms from raising price after the merger.</a:t>
            </a:r>
          </a:p>
        </p:txBody>
      </p:sp>
      <p:sp>
        <p:nvSpPr>
          <p:cNvPr id="6" name="TextBox 5">
            <a:extLst>
              <a:ext uri="{FF2B5EF4-FFF2-40B4-BE49-F238E27FC236}">
                <a16:creationId xmlns:a16="http://schemas.microsoft.com/office/drawing/2014/main" id="{637C93BA-35B5-4A38-83DE-7D601BF80A4E}"/>
              </a:ext>
            </a:extLst>
          </p:cNvPr>
          <p:cNvSpPr txBox="1"/>
          <p:nvPr/>
        </p:nvSpPr>
        <p:spPr>
          <a:xfrm>
            <a:off x="8701463" y="4751005"/>
            <a:ext cx="3026005" cy="1477328"/>
          </a:xfrm>
          <a:prstGeom prst="rect">
            <a:avLst/>
          </a:prstGeom>
          <a:noFill/>
          <a:ln w="38100">
            <a:solidFill>
              <a:srgbClr val="0070C0"/>
            </a:solidFill>
          </a:ln>
        </p:spPr>
        <p:txBody>
          <a:bodyPr wrap="square" rtlCol="0">
            <a:spAutoFit/>
          </a:bodyPr>
          <a:lstStyle/>
          <a:p>
            <a:r>
              <a:rPr lang="en-US" b="1" i="1" dirty="0">
                <a:solidFill>
                  <a:srgbClr val="0070C0"/>
                </a:solidFill>
              </a:rPr>
              <a:t>Submarkets as appropriate “markets for antitrust purposes.” – </a:t>
            </a:r>
            <a:r>
              <a:rPr lang="en-US" b="1" i="1" dirty="0">
                <a:solidFill>
                  <a:srgbClr val="C00000"/>
                </a:solidFill>
              </a:rPr>
              <a:t>overcoming the negative connotations of the term “submarket” concept.</a:t>
            </a:r>
          </a:p>
        </p:txBody>
      </p:sp>
      <p:cxnSp>
        <p:nvCxnSpPr>
          <p:cNvPr id="10" name="Straight Arrow Connector 9">
            <a:extLst>
              <a:ext uri="{FF2B5EF4-FFF2-40B4-BE49-F238E27FC236}">
                <a16:creationId xmlns:a16="http://schemas.microsoft.com/office/drawing/2014/main" id="{B43DAF3A-48AD-43AC-8270-462A9DBC64D7}"/>
              </a:ext>
            </a:extLst>
          </p:cNvPr>
          <p:cNvCxnSpPr>
            <a:cxnSpLocks/>
          </p:cNvCxnSpPr>
          <p:nvPr/>
        </p:nvCxnSpPr>
        <p:spPr>
          <a:xfrm flipH="1" flipV="1">
            <a:off x="6986427" y="5536562"/>
            <a:ext cx="1407560" cy="2545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7585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544E0-2297-4CAB-BB4E-ABE81FB5126A}"/>
              </a:ext>
            </a:extLst>
          </p:cNvPr>
          <p:cNvSpPr>
            <a:spLocks noGrp="1"/>
          </p:cNvSpPr>
          <p:nvPr>
            <p:ph type="title"/>
          </p:nvPr>
        </p:nvSpPr>
        <p:spPr/>
        <p:txBody>
          <a:bodyPr>
            <a:normAutofit/>
          </a:bodyPr>
          <a:lstStyle/>
          <a:p>
            <a:pPr algn="ctr"/>
            <a:r>
              <a:rPr lang="en-US" sz="3600" dirty="0"/>
              <a:t>HR Block (</a:t>
            </a:r>
            <a:r>
              <a:rPr lang="en-US" sz="3600" dirty="0" err="1"/>
              <a:t>D.D.C</a:t>
            </a:r>
            <a:r>
              <a:rPr lang="en-US" sz="3600" dirty="0"/>
              <a:t>. 2011) </a:t>
            </a:r>
            <a:r>
              <a:rPr lang="en-US" sz="1800" i="1" dirty="0">
                <a:solidFill>
                  <a:srgbClr val="00B0F0"/>
                </a:solidFill>
              </a:rPr>
              <a:t>(p. 756)</a:t>
            </a:r>
            <a:endParaRPr lang="en-US" sz="3600" i="1" dirty="0">
              <a:solidFill>
                <a:srgbClr val="00B0F0"/>
              </a:solidFill>
            </a:endParaRPr>
          </a:p>
        </p:txBody>
      </p:sp>
      <p:sp>
        <p:nvSpPr>
          <p:cNvPr id="3" name="Text Placeholder 2">
            <a:extLst>
              <a:ext uri="{FF2B5EF4-FFF2-40B4-BE49-F238E27FC236}">
                <a16:creationId xmlns:a16="http://schemas.microsoft.com/office/drawing/2014/main" id="{62BF939D-FE6B-4CE3-9C2B-2F11F91FF37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C4797DA6-C125-40AE-87BD-A1844E52E0BA}"/>
              </a:ext>
            </a:extLst>
          </p:cNvPr>
          <p:cNvSpPr>
            <a:spLocks noGrp="1"/>
          </p:cNvSpPr>
          <p:nvPr>
            <p:ph type="sldNum" sz="quarter" idx="12"/>
          </p:nvPr>
        </p:nvSpPr>
        <p:spPr/>
        <p:txBody>
          <a:bodyPr/>
          <a:lstStyle/>
          <a:p>
            <a:fld id="{A3FA0A93-60EE-4E9D-852F-604094E61050}" type="slidenum">
              <a:rPr lang="en-US" smtClean="0"/>
              <a:t>18</a:t>
            </a:fld>
            <a:endParaRPr lang="en-US"/>
          </a:p>
        </p:txBody>
      </p:sp>
    </p:spTree>
    <p:extLst>
      <p:ext uri="{BB962C8B-B14F-4D97-AF65-F5344CB8AC3E}">
        <p14:creationId xmlns:p14="http://schemas.microsoft.com/office/powerpoint/2010/main" val="5908937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8107" y="334675"/>
            <a:ext cx="9394719" cy="898525"/>
          </a:xfrm>
        </p:spPr>
        <p:txBody>
          <a:bodyPr>
            <a:noAutofit/>
          </a:bodyPr>
          <a:lstStyle/>
          <a:p>
            <a:r>
              <a:rPr lang="en-US" dirty="0"/>
              <a:t>The HMGs in Practice: </a:t>
            </a:r>
            <a:r>
              <a:rPr lang="en-US" i="1" dirty="0"/>
              <a:t>H&amp;R Block </a:t>
            </a:r>
            <a:r>
              <a:rPr lang="en-US" dirty="0"/>
              <a:t>(DDC 2011)</a:t>
            </a:r>
            <a:br>
              <a:rPr lang="en-US" dirty="0"/>
            </a:br>
            <a:endParaRPr lang="en-US" dirty="0"/>
          </a:p>
        </p:txBody>
      </p:sp>
      <p:sp>
        <p:nvSpPr>
          <p:cNvPr id="3" name="Content Placeholder 2"/>
          <p:cNvSpPr>
            <a:spLocks noGrp="1"/>
          </p:cNvSpPr>
          <p:nvPr>
            <p:ph idx="1"/>
          </p:nvPr>
        </p:nvSpPr>
        <p:spPr>
          <a:xfrm>
            <a:off x="298585" y="1432827"/>
            <a:ext cx="8454153" cy="5261098"/>
          </a:xfrm>
        </p:spPr>
        <p:txBody>
          <a:bodyPr>
            <a:normAutofit/>
          </a:bodyPr>
          <a:lstStyle/>
          <a:p>
            <a:r>
              <a:rPr lang="en-US" sz="2400" dirty="0"/>
              <a:t>“The Deal:” H&amp;R Block to acquire </a:t>
            </a:r>
            <a:r>
              <a:rPr lang="en-US" sz="2400" dirty="0" err="1"/>
              <a:t>TaxACT</a:t>
            </a:r>
            <a:r>
              <a:rPr lang="en-US" sz="2400" dirty="0"/>
              <a:t> </a:t>
            </a:r>
            <a:r>
              <a:rPr lang="en-US" sz="1800" i="1" dirty="0">
                <a:solidFill>
                  <a:srgbClr val="00B0F0"/>
                </a:solidFill>
              </a:rPr>
              <a:t>(p. 756)</a:t>
            </a:r>
            <a:r>
              <a:rPr lang="en-US" sz="2400" dirty="0"/>
              <a:t> </a:t>
            </a:r>
          </a:p>
          <a:p>
            <a:pPr lvl="1"/>
            <a:r>
              <a:rPr lang="en-US" sz="2000" i="1" dirty="0"/>
              <a:t>Issue #1</a:t>
            </a:r>
            <a:r>
              <a:rPr lang="en-US" sz="2000" dirty="0"/>
              <a:t>: (p. 740) “Merger analysis begins with defining the relevant product market”</a:t>
            </a:r>
          </a:p>
          <a:p>
            <a:pPr lvl="2"/>
            <a:r>
              <a:rPr lang="en-US" sz="1800" b="1" dirty="0">
                <a:solidFill>
                  <a:srgbClr val="C00000"/>
                </a:solidFill>
              </a:rPr>
              <a:t>Government</a:t>
            </a:r>
            <a:r>
              <a:rPr lang="en-US" sz="1800" dirty="0">
                <a:solidFill>
                  <a:srgbClr val="C00000"/>
                </a:solidFill>
              </a:rPr>
              <a:t>:</a:t>
            </a:r>
            <a:r>
              <a:rPr lang="en-US" sz="1800" dirty="0"/>
              <a:t> </a:t>
            </a:r>
            <a:r>
              <a:rPr lang="en-US" sz="1800" b="1" i="1" dirty="0"/>
              <a:t>Digital Do-it Yourself Software </a:t>
            </a:r>
            <a:r>
              <a:rPr lang="en-US" sz="1800" dirty="0"/>
              <a:t>(“DDIY”)</a:t>
            </a:r>
          </a:p>
          <a:p>
            <a:pPr lvl="3"/>
            <a:r>
              <a:rPr lang="en-US" sz="1600" dirty="0"/>
              <a:t>Merger to Duopoly (90% of DDIY)</a:t>
            </a:r>
          </a:p>
          <a:p>
            <a:pPr lvl="4"/>
            <a:r>
              <a:rPr lang="en-US" sz="1400" dirty="0"/>
              <a:t>HRB (15.6%) + </a:t>
            </a:r>
            <a:r>
              <a:rPr lang="en-US" sz="1400" dirty="0" err="1"/>
              <a:t>TaxACT</a:t>
            </a:r>
            <a:r>
              <a:rPr lang="en-US" sz="1400" dirty="0"/>
              <a:t> (12.8%) (Combined 28.4%)</a:t>
            </a:r>
          </a:p>
          <a:p>
            <a:pPr lvl="4"/>
            <a:r>
              <a:rPr lang="en-US" sz="1400" dirty="0"/>
              <a:t>Intuit (Turbo Tax)(62%)</a:t>
            </a:r>
          </a:p>
          <a:p>
            <a:pPr lvl="2"/>
            <a:r>
              <a:rPr lang="en-US" sz="1800" b="1" dirty="0">
                <a:solidFill>
                  <a:srgbClr val="C00000"/>
                </a:solidFill>
              </a:rPr>
              <a:t>H&amp;R Block</a:t>
            </a:r>
            <a:r>
              <a:rPr lang="en-US" sz="1800" dirty="0">
                <a:solidFill>
                  <a:srgbClr val="C00000"/>
                </a:solidFill>
              </a:rPr>
              <a:t>:</a:t>
            </a:r>
            <a:r>
              <a:rPr lang="en-US" sz="1800" dirty="0"/>
              <a:t> </a:t>
            </a:r>
            <a:r>
              <a:rPr lang="en-US" sz="1800" b="1" i="1" dirty="0"/>
              <a:t>All tax preparation </a:t>
            </a:r>
            <a:r>
              <a:rPr lang="en-US" sz="1800" dirty="0"/>
              <a:t>- include “assisted tax preparation” (e.g., accountants) and “pen &amp; paper” (manual)</a:t>
            </a:r>
          </a:p>
          <a:p>
            <a:pPr lvl="3"/>
            <a:r>
              <a:rPr lang="en-US" sz="1600" b="1" dirty="0"/>
              <a:t>If included, no market power &amp; no presumption of harm (no </a:t>
            </a:r>
            <a:r>
              <a:rPr lang="en-US" sz="1600" b="1" i="1" dirty="0"/>
              <a:t>PNB</a:t>
            </a:r>
            <a:r>
              <a:rPr lang="en-US" sz="1600" b="1" dirty="0"/>
              <a:t> Presumption)</a:t>
            </a:r>
          </a:p>
          <a:p>
            <a:pPr lvl="2"/>
            <a:r>
              <a:rPr lang="en-US" b="1" dirty="0">
                <a:solidFill>
                  <a:srgbClr val="C00000"/>
                </a:solidFill>
              </a:rPr>
              <a:t>Court (Judge Howell)</a:t>
            </a:r>
            <a:r>
              <a:rPr lang="en-US" dirty="0">
                <a:solidFill>
                  <a:srgbClr val="C00000"/>
                </a:solidFill>
              </a:rPr>
              <a:t>: </a:t>
            </a:r>
            <a:r>
              <a:rPr lang="en-US" dirty="0"/>
              <a:t>DDIY tax software is distinct relevant product market</a:t>
            </a:r>
            <a:br>
              <a:rPr lang="en-US" dirty="0"/>
            </a:br>
            <a:endParaRPr lang="en-US" dirty="0"/>
          </a:p>
          <a:p>
            <a:pPr lvl="1"/>
            <a:r>
              <a:rPr lang="en-US" sz="2000" b="1" u="sng" dirty="0">
                <a:solidFill>
                  <a:srgbClr val="0070C0"/>
                </a:solidFill>
              </a:rPr>
              <a:t>Key Takeaway</a:t>
            </a:r>
            <a:r>
              <a:rPr lang="en-US" sz="2000" b="1" dirty="0">
                <a:solidFill>
                  <a:srgbClr val="0070C0"/>
                </a:solidFill>
              </a:rPr>
              <a:t>: Market definition can be outcome determinative</a:t>
            </a:r>
          </a:p>
          <a:p>
            <a:pPr lvl="2"/>
            <a:r>
              <a:rPr lang="en-US" b="1" i="1" dirty="0">
                <a:solidFill>
                  <a:srgbClr val="0070C0"/>
                </a:solidFill>
              </a:rPr>
              <a:t>IF DDIY, market shares/concentration high </a:t>
            </a:r>
            <a:r>
              <a:rPr lang="en-US" b="1" i="1" dirty="0">
                <a:solidFill>
                  <a:srgbClr val="0070C0"/>
                </a:solidFill>
                <a:sym typeface="Wingdings" panose="05000000000000000000" pitchFamily="2" charset="2"/>
              </a:rPr>
              <a:t> </a:t>
            </a:r>
            <a:r>
              <a:rPr lang="en-US" b="1" i="1" dirty="0">
                <a:solidFill>
                  <a:srgbClr val="0070C0"/>
                </a:solidFill>
              </a:rPr>
              <a:t>burden shift…</a:t>
            </a:r>
          </a:p>
          <a:p>
            <a:pPr lvl="2"/>
            <a:r>
              <a:rPr lang="en-US" b="1" i="1" dirty="0">
                <a:solidFill>
                  <a:srgbClr val="0070C0"/>
                </a:solidFill>
              </a:rPr>
              <a:t>If all tax preparation, case dismissed.</a:t>
            </a:r>
          </a:p>
        </p:txBody>
      </p:sp>
      <p:sp>
        <p:nvSpPr>
          <p:cNvPr id="4" name="Slide Number Placeholder 3"/>
          <p:cNvSpPr>
            <a:spLocks noGrp="1"/>
          </p:cNvSpPr>
          <p:nvPr>
            <p:ph type="sldNum" sz="quarter" idx="12"/>
          </p:nvPr>
        </p:nvSpPr>
        <p:spPr/>
        <p:txBody>
          <a:bodyPr/>
          <a:lstStyle/>
          <a:p>
            <a:pPr>
              <a:defRPr/>
            </a:pPr>
            <a:fld id="{4DB7E811-8411-413C-99B8-FC6B0F3D5547}" type="slidenum">
              <a:rPr lang="en-US" smtClean="0"/>
              <a:pPr>
                <a:defRPr/>
              </a:pPr>
              <a:t>19</a:t>
            </a:fld>
            <a:endParaRPr lang="en-US" dirty="0"/>
          </a:p>
        </p:txBody>
      </p:sp>
      <p:sp>
        <p:nvSpPr>
          <p:cNvPr id="5" name="Oval 4">
            <a:extLst>
              <a:ext uri="{FF2B5EF4-FFF2-40B4-BE49-F238E27FC236}">
                <a16:creationId xmlns:a16="http://schemas.microsoft.com/office/drawing/2014/main" id="{0B5E446C-E7AE-4D74-82CD-1B49F2338607}"/>
              </a:ext>
            </a:extLst>
          </p:cNvPr>
          <p:cNvSpPr/>
          <p:nvPr/>
        </p:nvSpPr>
        <p:spPr>
          <a:xfrm>
            <a:off x="8942664" y="2554447"/>
            <a:ext cx="981512" cy="7633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Intuit</a:t>
            </a:r>
          </a:p>
          <a:p>
            <a:pPr algn="ctr"/>
            <a:r>
              <a:rPr lang="en-US" sz="1400" dirty="0"/>
              <a:t>62%</a:t>
            </a:r>
          </a:p>
        </p:txBody>
      </p:sp>
      <p:sp>
        <p:nvSpPr>
          <p:cNvPr id="7" name="Oval 6">
            <a:extLst>
              <a:ext uri="{FF2B5EF4-FFF2-40B4-BE49-F238E27FC236}">
                <a16:creationId xmlns:a16="http://schemas.microsoft.com/office/drawing/2014/main" id="{F3CD03F6-C579-450A-8908-AFBF0035ACAA}"/>
              </a:ext>
            </a:extLst>
          </p:cNvPr>
          <p:cNvSpPr/>
          <p:nvPr/>
        </p:nvSpPr>
        <p:spPr>
          <a:xfrm>
            <a:off x="10100344" y="2617364"/>
            <a:ext cx="755010" cy="6375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HRB</a:t>
            </a:r>
          </a:p>
          <a:p>
            <a:pPr algn="ctr"/>
            <a:r>
              <a:rPr lang="en-US" sz="1100" dirty="0"/>
              <a:t>15.6%</a:t>
            </a:r>
          </a:p>
        </p:txBody>
      </p:sp>
      <p:sp>
        <p:nvSpPr>
          <p:cNvPr id="8" name="Oval 7">
            <a:extLst>
              <a:ext uri="{FF2B5EF4-FFF2-40B4-BE49-F238E27FC236}">
                <a16:creationId xmlns:a16="http://schemas.microsoft.com/office/drawing/2014/main" id="{0C53BCA2-7239-444E-9D5B-F4C57C225059}"/>
              </a:ext>
            </a:extLst>
          </p:cNvPr>
          <p:cNvSpPr/>
          <p:nvPr/>
        </p:nvSpPr>
        <p:spPr>
          <a:xfrm>
            <a:off x="11049146" y="2617364"/>
            <a:ext cx="914253" cy="6375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t>TaxAct</a:t>
            </a:r>
            <a:endParaRPr lang="en-US" sz="1200" dirty="0"/>
          </a:p>
          <a:p>
            <a:pPr algn="ctr"/>
            <a:r>
              <a:rPr lang="en-US" sz="1100" dirty="0"/>
              <a:t>12.8%</a:t>
            </a:r>
          </a:p>
        </p:txBody>
      </p:sp>
      <p:cxnSp>
        <p:nvCxnSpPr>
          <p:cNvPr id="10" name="Straight Arrow Connector 9">
            <a:extLst>
              <a:ext uri="{FF2B5EF4-FFF2-40B4-BE49-F238E27FC236}">
                <a16:creationId xmlns:a16="http://schemas.microsoft.com/office/drawing/2014/main" id="{997E35FE-018A-4CF0-9589-D6B219590C0F}"/>
              </a:ext>
            </a:extLst>
          </p:cNvPr>
          <p:cNvCxnSpPr>
            <a:cxnSpLocks/>
            <a:stCxn id="7" idx="6"/>
            <a:endCxn id="8" idx="2"/>
          </p:cNvCxnSpPr>
          <p:nvPr/>
        </p:nvCxnSpPr>
        <p:spPr>
          <a:xfrm>
            <a:off x="10855354" y="2936146"/>
            <a:ext cx="193792"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54F2EDE-F27A-4FAD-8E48-1DEB3D011339}"/>
              </a:ext>
            </a:extLst>
          </p:cNvPr>
          <p:cNvSpPr txBox="1"/>
          <p:nvPr/>
        </p:nvSpPr>
        <p:spPr>
          <a:xfrm flipH="1">
            <a:off x="9349693" y="3540156"/>
            <a:ext cx="2256311" cy="523220"/>
          </a:xfrm>
          <a:prstGeom prst="rect">
            <a:avLst/>
          </a:prstGeom>
          <a:noFill/>
        </p:spPr>
        <p:txBody>
          <a:bodyPr wrap="square" rtlCol="0">
            <a:spAutoFit/>
          </a:bodyPr>
          <a:lstStyle/>
          <a:p>
            <a:pPr algn="ctr"/>
            <a:r>
              <a:rPr lang="en-US" sz="1400" dirty="0">
                <a:solidFill>
                  <a:srgbClr val="FF0000"/>
                </a:solidFill>
              </a:rPr>
              <a:t>Note some similarities between </a:t>
            </a:r>
            <a:r>
              <a:rPr lang="en-US" sz="1400" i="1" dirty="0">
                <a:solidFill>
                  <a:srgbClr val="FF0000"/>
                </a:solidFill>
              </a:rPr>
              <a:t>H&amp;R Block </a:t>
            </a:r>
            <a:r>
              <a:rPr lang="en-US" sz="1400" dirty="0">
                <a:solidFill>
                  <a:srgbClr val="FF0000"/>
                </a:solidFill>
              </a:rPr>
              <a:t>&amp; </a:t>
            </a:r>
            <a:r>
              <a:rPr lang="en-US" sz="1400" i="1" dirty="0">
                <a:solidFill>
                  <a:srgbClr val="FF0000"/>
                </a:solidFill>
              </a:rPr>
              <a:t>Heinz</a:t>
            </a:r>
          </a:p>
        </p:txBody>
      </p:sp>
      <p:pic>
        <p:nvPicPr>
          <p:cNvPr id="9" name="Picture 8">
            <a:extLst>
              <a:ext uri="{FF2B5EF4-FFF2-40B4-BE49-F238E27FC236}">
                <a16:creationId xmlns:a16="http://schemas.microsoft.com/office/drawing/2014/main" id="{E962E4CC-0FDC-4E98-9A22-33F95DCC027C}"/>
              </a:ext>
            </a:extLst>
          </p:cNvPr>
          <p:cNvPicPr>
            <a:picLocks noChangeAspect="1"/>
          </p:cNvPicPr>
          <p:nvPr/>
        </p:nvPicPr>
        <p:blipFill>
          <a:blip r:embed="rId2"/>
          <a:stretch>
            <a:fillRect/>
          </a:stretch>
        </p:blipFill>
        <p:spPr>
          <a:xfrm>
            <a:off x="9654226" y="581617"/>
            <a:ext cx="1647244" cy="441294"/>
          </a:xfrm>
          <a:prstGeom prst="rect">
            <a:avLst/>
          </a:prstGeom>
        </p:spPr>
      </p:pic>
      <p:pic>
        <p:nvPicPr>
          <p:cNvPr id="11" name="Picture 10">
            <a:extLst>
              <a:ext uri="{FF2B5EF4-FFF2-40B4-BE49-F238E27FC236}">
                <a16:creationId xmlns:a16="http://schemas.microsoft.com/office/drawing/2014/main" id="{3A95796B-FDC9-47E1-ACA3-50461277039A}"/>
              </a:ext>
            </a:extLst>
          </p:cNvPr>
          <p:cNvPicPr>
            <a:picLocks noChangeAspect="1"/>
          </p:cNvPicPr>
          <p:nvPr/>
        </p:nvPicPr>
        <p:blipFill>
          <a:blip r:embed="rId3"/>
          <a:stretch>
            <a:fillRect/>
          </a:stretch>
        </p:blipFill>
        <p:spPr>
          <a:xfrm>
            <a:off x="9077982" y="1374001"/>
            <a:ext cx="1124844" cy="824313"/>
          </a:xfrm>
          <a:prstGeom prst="rect">
            <a:avLst/>
          </a:prstGeom>
        </p:spPr>
      </p:pic>
      <p:pic>
        <p:nvPicPr>
          <p:cNvPr id="12" name="Picture 11">
            <a:extLst>
              <a:ext uri="{FF2B5EF4-FFF2-40B4-BE49-F238E27FC236}">
                <a16:creationId xmlns:a16="http://schemas.microsoft.com/office/drawing/2014/main" id="{D0FBCB66-1943-4ED6-8E8B-618468FCDA92}"/>
              </a:ext>
            </a:extLst>
          </p:cNvPr>
          <p:cNvPicPr>
            <a:picLocks noChangeAspect="1"/>
          </p:cNvPicPr>
          <p:nvPr/>
        </p:nvPicPr>
        <p:blipFill>
          <a:blip r:embed="rId4"/>
          <a:stretch>
            <a:fillRect/>
          </a:stretch>
        </p:blipFill>
        <p:spPr>
          <a:xfrm>
            <a:off x="10477848" y="1528000"/>
            <a:ext cx="1247798" cy="253577"/>
          </a:xfrm>
          <a:prstGeom prst="rect">
            <a:avLst/>
          </a:prstGeom>
        </p:spPr>
      </p:pic>
    </p:spTree>
    <p:extLst>
      <p:ext uri="{BB962C8B-B14F-4D97-AF65-F5344CB8AC3E}">
        <p14:creationId xmlns:p14="http://schemas.microsoft.com/office/powerpoint/2010/main" val="342972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367" y="588896"/>
            <a:ext cx="9503532" cy="898525"/>
          </a:xfrm>
        </p:spPr>
        <p:txBody>
          <a:bodyPr>
            <a:normAutofit/>
          </a:bodyPr>
          <a:lstStyle/>
          <a:p>
            <a:r>
              <a:rPr lang="en-US" sz="3200" dirty="0"/>
              <a:t>Market Definition and Market Concentration: 4 Steps</a:t>
            </a:r>
          </a:p>
        </p:txBody>
      </p:sp>
      <p:sp>
        <p:nvSpPr>
          <p:cNvPr id="6" name="Content Placeholder 5"/>
          <p:cNvSpPr>
            <a:spLocks noGrp="1"/>
          </p:cNvSpPr>
          <p:nvPr>
            <p:ph idx="1"/>
          </p:nvPr>
        </p:nvSpPr>
        <p:spPr>
          <a:xfrm>
            <a:off x="838200" y="1597785"/>
            <a:ext cx="7888309" cy="4758565"/>
          </a:xfrm>
        </p:spPr>
        <p:txBody>
          <a:bodyPr>
            <a:normAutofit fontScale="85000" lnSpcReduction="20000"/>
          </a:bodyPr>
          <a:lstStyle/>
          <a:p>
            <a:r>
              <a:rPr lang="en-US" sz="2400" b="1" i="1" dirty="0">
                <a:solidFill>
                  <a:srgbClr val="C00000"/>
                </a:solidFill>
              </a:rPr>
              <a:t>Define a Relevant Market </a:t>
            </a:r>
            <a:r>
              <a:rPr lang="en-US" sz="2400" dirty="0"/>
              <a:t>(§4))</a:t>
            </a:r>
          </a:p>
          <a:p>
            <a:pPr lvl="1"/>
            <a:r>
              <a:rPr lang="en-US" sz="2200" dirty="0">
                <a:highlight>
                  <a:srgbClr val="FFFF00"/>
                </a:highlight>
              </a:rPr>
              <a:t>Product (4.1) + Geographic (</a:t>
            </a:r>
            <a:r>
              <a:rPr lang="en-US" dirty="0">
                <a:highlight>
                  <a:srgbClr val="FFFF00"/>
                </a:highlight>
              </a:rPr>
              <a:t>§</a:t>
            </a:r>
            <a:r>
              <a:rPr lang="en-US" sz="2200" dirty="0">
                <a:highlight>
                  <a:srgbClr val="FFFF00"/>
                </a:highlight>
              </a:rPr>
              <a:t>4.2)</a:t>
            </a:r>
          </a:p>
          <a:p>
            <a:pPr lvl="2">
              <a:lnSpc>
                <a:spcPct val="110000"/>
              </a:lnSpc>
            </a:pPr>
            <a:r>
              <a:rPr lang="en-US" dirty="0">
                <a:highlight>
                  <a:srgbClr val="FFFF00"/>
                </a:highlight>
              </a:rPr>
              <a:t>Hypothetical Monopolist Test (SSNIP) – how will buyers respond to a “</a:t>
            </a:r>
            <a:r>
              <a:rPr lang="en-US" b="1" i="1" dirty="0">
                <a:highlight>
                  <a:srgbClr val="FFFF00"/>
                </a:highlight>
              </a:rPr>
              <a:t>small but significant and non-transitory increase in price</a:t>
            </a:r>
            <a:r>
              <a:rPr lang="en-US" dirty="0">
                <a:highlight>
                  <a:srgbClr val="FFFF00"/>
                </a:highlight>
              </a:rPr>
              <a:t>” (5%) (</a:t>
            </a:r>
            <a:r>
              <a:rPr lang="en-US" i="1" dirty="0">
                <a:highlight>
                  <a:srgbClr val="FFFF00"/>
                </a:highlight>
              </a:rPr>
              <a:t>See Example 5</a:t>
            </a:r>
            <a:r>
              <a:rPr lang="en-US" dirty="0">
                <a:highlight>
                  <a:srgbClr val="FFFF00"/>
                </a:highlight>
              </a:rPr>
              <a:t>)</a:t>
            </a:r>
          </a:p>
          <a:p>
            <a:pPr lvl="2">
              <a:lnSpc>
                <a:spcPct val="110000"/>
              </a:lnSpc>
            </a:pPr>
            <a:r>
              <a:rPr lang="en-US" dirty="0"/>
              <a:t>Analogous test if a price discrimination market of targeted customers (§4.1.4)</a:t>
            </a:r>
          </a:p>
          <a:p>
            <a:r>
              <a:rPr lang="en-US" sz="2400" b="1" i="1" dirty="0">
                <a:solidFill>
                  <a:srgbClr val="C00000"/>
                </a:solidFill>
              </a:rPr>
              <a:t>Identify Market Participants </a:t>
            </a:r>
            <a:r>
              <a:rPr lang="en-US" sz="2400" dirty="0"/>
              <a:t>(§5.1)</a:t>
            </a:r>
          </a:p>
          <a:p>
            <a:pPr lvl="1"/>
            <a:r>
              <a:rPr lang="en-US" sz="2200" dirty="0"/>
              <a:t>Include “rapid entrants” (no significant “sunk costs”)</a:t>
            </a:r>
          </a:p>
          <a:p>
            <a:r>
              <a:rPr lang="en-US" sz="2400" b="1" i="1" dirty="0">
                <a:solidFill>
                  <a:srgbClr val="C00000"/>
                </a:solidFill>
              </a:rPr>
              <a:t>Calculate Market Shares </a:t>
            </a:r>
            <a:r>
              <a:rPr lang="en-US" sz="2400" dirty="0"/>
              <a:t>(§5.2)</a:t>
            </a:r>
          </a:p>
          <a:p>
            <a:pPr lvl="1"/>
            <a:r>
              <a:rPr lang="en-US" sz="2200" dirty="0"/>
              <a:t>Typically based on revenues (but not always)</a:t>
            </a:r>
          </a:p>
          <a:p>
            <a:r>
              <a:rPr lang="en-US" sz="2400" b="1" i="1" dirty="0">
                <a:solidFill>
                  <a:srgbClr val="C00000"/>
                </a:solidFill>
              </a:rPr>
              <a:t>Evaluate Market Concentration (Pre- &amp; Post-Merger) </a:t>
            </a:r>
            <a:r>
              <a:rPr lang="en-US" sz="2400" dirty="0"/>
              <a:t>(§5.3)</a:t>
            </a:r>
          </a:p>
          <a:p>
            <a:pPr lvl="1"/>
            <a:r>
              <a:rPr lang="en-US" sz="2200" dirty="0"/>
              <a:t>Herfindahl-Hirschman Index  (Range: &gt; 0 to 10,000)</a:t>
            </a:r>
          </a:p>
          <a:p>
            <a:pPr lvl="2"/>
            <a:r>
              <a:rPr lang="en-US" b="1" dirty="0"/>
              <a:t>HHI = a</a:t>
            </a:r>
            <a:r>
              <a:rPr lang="en-US" b="1" baseline="30000" dirty="0"/>
              <a:t>2</a:t>
            </a:r>
            <a:r>
              <a:rPr lang="en-US" b="1" dirty="0"/>
              <a:t> + b</a:t>
            </a:r>
            <a:r>
              <a:rPr lang="en-US" b="1" baseline="30000" dirty="0"/>
              <a:t>2</a:t>
            </a:r>
            <a:r>
              <a:rPr lang="en-US" b="1" dirty="0"/>
              <a:t> + c</a:t>
            </a:r>
            <a:r>
              <a:rPr lang="en-US" b="1" baseline="30000" dirty="0"/>
              <a:t>2</a:t>
            </a:r>
            <a:r>
              <a:rPr lang="en-US" b="1" dirty="0"/>
              <a:t>….</a:t>
            </a:r>
            <a:endParaRPr lang="en-US" sz="1800" b="1" dirty="0"/>
          </a:p>
          <a:p>
            <a:pPr lvl="2"/>
            <a:r>
              <a:rPr lang="en-US" sz="1800" dirty="0"/>
              <a:t>Monopolist?  100</a:t>
            </a:r>
            <a:r>
              <a:rPr lang="en-US" sz="1800" baseline="30000" dirty="0"/>
              <a:t>2 </a:t>
            </a:r>
            <a:r>
              <a:rPr lang="en-US" sz="1800" dirty="0"/>
              <a:t>= 10,000; Duopoly? 50</a:t>
            </a:r>
            <a:r>
              <a:rPr lang="en-US" sz="1800" baseline="30000" dirty="0"/>
              <a:t>2</a:t>
            </a:r>
            <a:r>
              <a:rPr lang="en-US" sz="1800" dirty="0"/>
              <a:t> + 50</a:t>
            </a:r>
            <a:r>
              <a:rPr lang="en-US" sz="1800" baseline="30000" dirty="0"/>
              <a:t>2</a:t>
            </a:r>
            <a:r>
              <a:rPr lang="en-US" sz="1800" dirty="0"/>
              <a:t> = 5000</a:t>
            </a:r>
          </a:p>
          <a:p>
            <a:pPr lvl="2"/>
            <a:r>
              <a:rPr lang="en-US" sz="1800" dirty="0"/>
              <a:t>Four equally sized firms? 25</a:t>
            </a:r>
            <a:r>
              <a:rPr lang="en-US" sz="1800" baseline="30000" dirty="0"/>
              <a:t>2</a:t>
            </a:r>
            <a:r>
              <a:rPr lang="en-US" sz="1800" dirty="0"/>
              <a:t> + 25</a:t>
            </a:r>
            <a:r>
              <a:rPr lang="en-US" sz="1800" baseline="30000" dirty="0"/>
              <a:t>2</a:t>
            </a:r>
            <a:r>
              <a:rPr lang="en-US" sz="1800" dirty="0"/>
              <a:t> + 25</a:t>
            </a:r>
            <a:r>
              <a:rPr lang="en-US" sz="1800" baseline="30000" dirty="0"/>
              <a:t>2</a:t>
            </a:r>
            <a:r>
              <a:rPr lang="en-US" sz="1800" dirty="0"/>
              <a:t> + 25</a:t>
            </a:r>
            <a:r>
              <a:rPr lang="en-US" sz="1800" baseline="30000" dirty="0"/>
              <a:t>2</a:t>
            </a:r>
            <a:r>
              <a:rPr lang="en-US" sz="1800" dirty="0"/>
              <a:t> = 2500</a:t>
            </a:r>
          </a:p>
          <a:p>
            <a:pPr lvl="2"/>
            <a:r>
              <a:rPr lang="en-US" sz="1800" dirty="0"/>
              <a:t>100 firms with 1% each = 100</a:t>
            </a:r>
          </a:p>
        </p:txBody>
      </p:sp>
      <p:sp>
        <p:nvSpPr>
          <p:cNvPr id="5" name="Slide Number Placeholder 4"/>
          <p:cNvSpPr>
            <a:spLocks noGrp="1"/>
          </p:cNvSpPr>
          <p:nvPr>
            <p:ph type="sldNum" sz="quarter" idx="12"/>
          </p:nvPr>
        </p:nvSpPr>
        <p:spPr/>
        <p:txBody>
          <a:bodyPr/>
          <a:lstStyle/>
          <a:p>
            <a:pPr>
              <a:defRPr/>
            </a:pPr>
            <a:fld id="{03A25842-D1D0-4FA2-B01C-0E79A9A5E359}" type="slidenum">
              <a:rPr lang="en-US" smtClean="0"/>
              <a:pPr>
                <a:defRPr/>
              </a:pPr>
              <a:t>2</a:t>
            </a:fld>
            <a:endParaRPr lang="en-US"/>
          </a:p>
        </p:txBody>
      </p:sp>
      <p:sp>
        <p:nvSpPr>
          <p:cNvPr id="3" name="TextBox 2">
            <a:extLst>
              <a:ext uri="{FF2B5EF4-FFF2-40B4-BE49-F238E27FC236}">
                <a16:creationId xmlns:a16="http://schemas.microsoft.com/office/drawing/2014/main" id="{4B23BD6A-BB3A-4C90-8D01-BDD2520BEBAD}"/>
              </a:ext>
            </a:extLst>
          </p:cNvPr>
          <p:cNvSpPr txBox="1"/>
          <p:nvPr/>
        </p:nvSpPr>
        <p:spPr>
          <a:xfrm>
            <a:off x="8812233" y="1462385"/>
            <a:ext cx="2627291" cy="923330"/>
          </a:xfrm>
          <a:prstGeom prst="rect">
            <a:avLst/>
          </a:prstGeom>
          <a:noFill/>
          <a:ln w="38100">
            <a:solidFill>
              <a:srgbClr val="0070C0"/>
            </a:solidFill>
          </a:ln>
        </p:spPr>
        <p:txBody>
          <a:bodyPr wrap="square" rtlCol="0">
            <a:spAutoFit/>
          </a:bodyPr>
          <a:lstStyle/>
          <a:p>
            <a:r>
              <a:rPr lang="en-US" b="1" i="1" dirty="0">
                <a:solidFill>
                  <a:srgbClr val="0070C0"/>
                </a:solidFill>
              </a:rPr>
              <a:t>There may be multiple relevant markets at issue for a particular merger</a:t>
            </a:r>
          </a:p>
        </p:txBody>
      </p:sp>
      <p:cxnSp>
        <p:nvCxnSpPr>
          <p:cNvPr id="8" name="Straight Arrow Connector 7">
            <a:extLst>
              <a:ext uri="{FF2B5EF4-FFF2-40B4-BE49-F238E27FC236}">
                <a16:creationId xmlns:a16="http://schemas.microsoft.com/office/drawing/2014/main" id="{3334BC09-5C16-4855-ABA1-5CCC47BFB381}"/>
              </a:ext>
            </a:extLst>
          </p:cNvPr>
          <p:cNvCxnSpPr>
            <a:cxnSpLocks/>
          </p:cNvCxnSpPr>
          <p:nvPr/>
        </p:nvCxnSpPr>
        <p:spPr>
          <a:xfrm flipH="1" flipV="1">
            <a:off x="6420972" y="1739900"/>
            <a:ext cx="2065080" cy="2056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8FB4D516-9AF1-4D43-A213-AE561015C588}"/>
              </a:ext>
            </a:extLst>
          </p:cNvPr>
          <p:cNvSpPr txBox="1">
            <a:spLocks/>
          </p:cNvSpPr>
          <p:nvPr/>
        </p:nvSpPr>
        <p:spPr>
          <a:xfrm>
            <a:off x="1093767" y="741296"/>
            <a:ext cx="9503532" cy="8985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endParaRPr lang="en-US" dirty="0"/>
          </a:p>
        </p:txBody>
      </p:sp>
      <p:cxnSp>
        <p:nvCxnSpPr>
          <p:cNvPr id="10" name="Straight Arrow Connector 9">
            <a:extLst>
              <a:ext uri="{FF2B5EF4-FFF2-40B4-BE49-F238E27FC236}">
                <a16:creationId xmlns:a16="http://schemas.microsoft.com/office/drawing/2014/main" id="{8950C5C2-5ACC-478F-B23A-3DDD12B37112}"/>
              </a:ext>
            </a:extLst>
          </p:cNvPr>
          <p:cNvCxnSpPr>
            <a:cxnSpLocks/>
          </p:cNvCxnSpPr>
          <p:nvPr/>
        </p:nvCxnSpPr>
        <p:spPr>
          <a:xfrm flipH="1" flipV="1">
            <a:off x="7453512" y="3862359"/>
            <a:ext cx="1157088" cy="1048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703D6C2-04A4-4D8B-B3B2-21639117C764}"/>
              </a:ext>
            </a:extLst>
          </p:cNvPr>
          <p:cNvSpPr txBox="1"/>
          <p:nvPr/>
        </p:nvSpPr>
        <p:spPr>
          <a:xfrm>
            <a:off x="9128841" y="3522520"/>
            <a:ext cx="2224959" cy="646331"/>
          </a:xfrm>
          <a:prstGeom prst="rect">
            <a:avLst/>
          </a:prstGeom>
          <a:noFill/>
          <a:ln w="38100">
            <a:solidFill>
              <a:srgbClr val="0070C0"/>
            </a:solidFill>
          </a:ln>
        </p:spPr>
        <p:txBody>
          <a:bodyPr wrap="square" rtlCol="0">
            <a:spAutoFit/>
          </a:bodyPr>
          <a:lstStyle/>
          <a:p>
            <a:r>
              <a:rPr lang="en-US" b="1" i="1" dirty="0">
                <a:solidFill>
                  <a:srgbClr val="0070C0"/>
                </a:solidFill>
              </a:rPr>
              <a:t>Rapid entrants discussed in Topic 14</a:t>
            </a:r>
          </a:p>
        </p:txBody>
      </p:sp>
    </p:spTree>
    <p:extLst>
      <p:ext uri="{BB962C8B-B14F-4D97-AF65-F5344CB8AC3E}">
        <p14:creationId xmlns:p14="http://schemas.microsoft.com/office/powerpoint/2010/main" val="5740331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C89A3-A91A-4662-BF6D-C72E81DB8242}"/>
              </a:ext>
            </a:extLst>
          </p:cNvPr>
          <p:cNvSpPr>
            <a:spLocks noGrp="1"/>
          </p:cNvSpPr>
          <p:nvPr>
            <p:ph type="title"/>
          </p:nvPr>
        </p:nvSpPr>
        <p:spPr>
          <a:xfrm>
            <a:off x="571072" y="107379"/>
            <a:ext cx="10515600" cy="1325563"/>
          </a:xfrm>
        </p:spPr>
        <p:txBody>
          <a:bodyPr/>
          <a:lstStyle/>
          <a:p>
            <a:r>
              <a:rPr lang="en-US" dirty="0"/>
              <a:t>HR Block: Review of Basic Concepts </a:t>
            </a:r>
            <a:r>
              <a:rPr lang="en-US" sz="2000" i="1" dirty="0">
                <a:solidFill>
                  <a:srgbClr val="00B0F0"/>
                </a:solidFill>
              </a:rPr>
              <a:t>(pp.758-59)</a:t>
            </a:r>
            <a:endParaRPr lang="en-US" i="1" dirty="0">
              <a:solidFill>
                <a:srgbClr val="00B0F0"/>
              </a:solidFill>
            </a:endParaRPr>
          </a:p>
        </p:txBody>
      </p:sp>
      <p:sp>
        <p:nvSpPr>
          <p:cNvPr id="3" name="Content Placeholder 2">
            <a:extLst>
              <a:ext uri="{FF2B5EF4-FFF2-40B4-BE49-F238E27FC236}">
                <a16:creationId xmlns:a16="http://schemas.microsoft.com/office/drawing/2014/main" id="{0C5861B2-372B-45D2-815E-8DDB33ACCD27}"/>
              </a:ext>
            </a:extLst>
          </p:cNvPr>
          <p:cNvSpPr>
            <a:spLocks noGrp="1"/>
          </p:cNvSpPr>
          <p:nvPr>
            <p:ph idx="1"/>
          </p:nvPr>
        </p:nvSpPr>
        <p:spPr>
          <a:xfrm>
            <a:off x="221752" y="1484313"/>
            <a:ext cx="8644846" cy="5481565"/>
          </a:xfrm>
        </p:spPr>
        <p:txBody>
          <a:bodyPr>
            <a:normAutofit fontScale="70000" lnSpcReduction="20000"/>
          </a:bodyPr>
          <a:lstStyle/>
          <a:p>
            <a:r>
              <a:rPr lang="en-US" dirty="0"/>
              <a:t>“Merger analysis begins with defining the relevant product market.” “Defining the relevant market is critical in an antitrust case because the legality of the proposed merger [] in question almost always depends upon the market power of the parties involved.” </a:t>
            </a:r>
            <a:r>
              <a:rPr lang="en-US" dirty="0">
                <a:solidFill>
                  <a:srgbClr val="C00000"/>
                </a:solidFill>
              </a:rPr>
              <a:t>Indeed, the relevant market definition is often “the key to the ultimate resolution of this type of case because of the relative implications of market power.”</a:t>
            </a:r>
          </a:p>
          <a:p>
            <a:r>
              <a:rPr lang="en-US" dirty="0">
                <a:solidFill>
                  <a:srgbClr val="C00000"/>
                </a:solidFill>
              </a:rPr>
              <a:t>A “relevant product market” is a term of art in antitrust analysis. </a:t>
            </a:r>
            <a:r>
              <a:rPr lang="en-US" dirty="0"/>
              <a:t>The Supreme Court has set forth the general rule for defining a relevant product market: “The outer boundaries of a product market are determined by the reasonable interchangeability of use [by consumers] or the cross-elasticity of demand between the product itself and substitutes for it.” </a:t>
            </a:r>
            <a:r>
              <a:rPr lang="en-US" i="1" dirty="0"/>
              <a:t>Brown Shoe</a:t>
            </a:r>
            <a:r>
              <a:rPr lang="en-US" dirty="0"/>
              <a:t>. In other words, </a:t>
            </a:r>
            <a:r>
              <a:rPr lang="en-US" b="1" dirty="0"/>
              <a:t>courts look at “whether two products can be used for the same purpose, and, if so, whether and to what extent purchasers are willing to substitute one for the other.”</a:t>
            </a:r>
          </a:p>
          <a:p>
            <a:r>
              <a:rPr lang="en-US" dirty="0">
                <a:solidFill>
                  <a:srgbClr val="C00000"/>
                </a:solidFill>
              </a:rPr>
              <a:t>A broad, overall market may contain </a:t>
            </a:r>
            <a:r>
              <a:rPr lang="en-US" dirty="0">
                <a:solidFill>
                  <a:srgbClr val="C00000"/>
                </a:solidFill>
                <a:highlight>
                  <a:srgbClr val="FFFF00"/>
                </a:highlight>
              </a:rPr>
              <a:t>smaller markets which themselves</a:t>
            </a:r>
            <a:r>
              <a:rPr lang="en-US" dirty="0">
                <a:solidFill>
                  <a:srgbClr val="C00000"/>
                </a:solidFill>
              </a:rPr>
              <a:t> </a:t>
            </a:r>
            <a:r>
              <a:rPr lang="en-US" dirty="0">
                <a:solidFill>
                  <a:srgbClr val="C00000"/>
                </a:solidFill>
                <a:highlight>
                  <a:srgbClr val="FFFF00"/>
                </a:highlight>
              </a:rPr>
              <a:t>“constitute product markets</a:t>
            </a:r>
            <a:r>
              <a:rPr lang="en-US" dirty="0">
                <a:solidFill>
                  <a:srgbClr val="C00000"/>
                </a:solidFill>
              </a:rPr>
              <a:t> for antitrust purposes.”</a:t>
            </a:r>
            <a:r>
              <a:rPr lang="en-US" b="1" baseline="30000" dirty="0">
                <a:solidFill>
                  <a:srgbClr val="C00000"/>
                </a:solidFill>
              </a:rPr>
              <a:t> </a:t>
            </a:r>
            <a:r>
              <a:rPr lang="en-US" b="1" baseline="30000" dirty="0"/>
              <a:t>… </a:t>
            </a:r>
            <a:r>
              <a:rPr lang="en-US" dirty="0"/>
              <a:t>Traditionally, courts have held that the boundaries of a relevant product market within a broader market “may be determined by examining such practical indicia as industry or public recognition of the [relevant market] as a separate economic entity, the product’s peculiar characteristics and uses, unique production facilities, distinct customers, distinct prices, sensitivity to price changes, and specialized vendors.” </a:t>
            </a:r>
            <a:r>
              <a:rPr lang="en-US" dirty="0">
                <a:solidFill>
                  <a:srgbClr val="C00000"/>
                </a:solidFill>
              </a:rPr>
              <a:t>These </a:t>
            </a:r>
            <a:r>
              <a:rPr lang="en-US" dirty="0">
                <a:solidFill>
                  <a:srgbClr val="C00000"/>
                </a:solidFill>
                <a:highlight>
                  <a:srgbClr val="FFFF00"/>
                </a:highlight>
              </a:rPr>
              <a:t>“practical indicia”</a:t>
            </a:r>
            <a:r>
              <a:rPr lang="en-US" dirty="0">
                <a:solidFill>
                  <a:srgbClr val="C00000"/>
                </a:solidFill>
              </a:rPr>
              <a:t> of market boundaries may be viewed as </a:t>
            </a:r>
            <a:r>
              <a:rPr lang="en-US" dirty="0">
                <a:solidFill>
                  <a:srgbClr val="C00000"/>
                </a:solidFill>
                <a:highlight>
                  <a:srgbClr val="FFFF00"/>
                </a:highlight>
              </a:rPr>
              <a:t>evidentiary proxies for proof of substitutability and cross-elasticities of supply and demand</a:t>
            </a:r>
            <a:r>
              <a:rPr lang="en-US" dirty="0">
                <a:solidFill>
                  <a:srgbClr val="C00000"/>
                </a:solidFill>
              </a:rPr>
              <a:t>. …</a:t>
            </a:r>
            <a:r>
              <a:rPr lang="en-US" dirty="0"/>
              <a:t>.</a:t>
            </a:r>
          </a:p>
        </p:txBody>
      </p:sp>
      <p:sp>
        <p:nvSpPr>
          <p:cNvPr id="4" name="Slide Number Placeholder 3">
            <a:extLst>
              <a:ext uri="{FF2B5EF4-FFF2-40B4-BE49-F238E27FC236}">
                <a16:creationId xmlns:a16="http://schemas.microsoft.com/office/drawing/2014/main" id="{F9FA9DE2-2575-4644-B74C-73A915707FA6}"/>
              </a:ext>
            </a:extLst>
          </p:cNvPr>
          <p:cNvSpPr>
            <a:spLocks noGrp="1"/>
          </p:cNvSpPr>
          <p:nvPr>
            <p:ph type="sldNum" sz="quarter" idx="12"/>
          </p:nvPr>
        </p:nvSpPr>
        <p:spPr/>
        <p:txBody>
          <a:bodyPr/>
          <a:lstStyle/>
          <a:p>
            <a:fld id="{A3FA0A93-60EE-4E9D-852F-604094E61050}" type="slidenum">
              <a:rPr lang="en-US" smtClean="0"/>
              <a:t>20</a:t>
            </a:fld>
            <a:endParaRPr lang="en-US"/>
          </a:p>
        </p:txBody>
      </p:sp>
      <p:sp>
        <p:nvSpPr>
          <p:cNvPr id="6" name="TextBox 5">
            <a:extLst>
              <a:ext uri="{FF2B5EF4-FFF2-40B4-BE49-F238E27FC236}">
                <a16:creationId xmlns:a16="http://schemas.microsoft.com/office/drawing/2014/main" id="{7F213A23-F5BB-42F8-8AED-48E548FC4574}"/>
              </a:ext>
            </a:extLst>
          </p:cNvPr>
          <p:cNvSpPr txBox="1"/>
          <p:nvPr/>
        </p:nvSpPr>
        <p:spPr>
          <a:xfrm>
            <a:off x="9091131" y="2084527"/>
            <a:ext cx="2631682" cy="1938992"/>
          </a:xfrm>
          <a:prstGeom prst="rect">
            <a:avLst/>
          </a:prstGeom>
          <a:noFill/>
          <a:ln w="38100">
            <a:solidFill>
              <a:srgbClr val="0070C0"/>
            </a:solidFill>
          </a:ln>
        </p:spPr>
        <p:txBody>
          <a:bodyPr wrap="square" rtlCol="0">
            <a:spAutoFit/>
          </a:bodyPr>
          <a:lstStyle/>
          <a:p>
            <a:r>
              <a:rPr lang="en-US" sz="2400" b="1" i="1" dirty="0">
                <a:solidFill>
                  <a:srgbClr val="0070C0"/>
                </a:solidFill>
              </a:rPr>
              <a:t>This is an excellent summary of the role of market definition in the modern approach</a:t>
            </a:r>
          </a:p>
        </p:txBody>
      </p:sp>
    </p:spTree>
    <p:extLst>
      <p:ext uri="{BB962C8B-B14F-4D97-AF65-F5344CB8AC3E}">
        <p14:creationId xmlns:p14="http://schemas.microsoft.com/office/powerpoint/2010/main" val="1561553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75B49-3D4C-4C84-A87E-941B1B1E9705}"/>
              </a:ext>
            </a:extLst>
          </p:cNvPr>
          <p:cNvSpPr>
            <a:spLocks noGrp="1"/>
          </p:cNvSpPr>
          <p:nvPr>
            <p:ph type="title"/>
          </p:nvPr>
        </p:nvSpPr>
        <p:spPr/>
        <p:txBody>
          <a:bodyPr/>
          <a:lstStyle/>
          <a:p>
            <a:r>
              <a:rPr lang="en-US" dirty="0"/>
              <a:t>HR Block: Review of Hypo Monopolist Test </a:t>
            </a:r>
            <a:r>
              <a:rPr lang="en-US" sz="2400" i="1" dirty="0">
                <a:solidFill>
                  <a:srgbClr val="00B0F0"/>
                </a:solidFill>
              </a:rPr>
              <a:t>(pp.758-60)</a:t>
            </a:r>
            <a:endParaRPr lang="en-US" i="1" dirty="0">
              <a:solidFill>
                <a:srgbClr val="00B0F0"/>
              </a:solidFill>
            </a:endParaRPr>
          </a:p>
        </p:txBody>
      </p:sp>
      <p:sp>
        <p:nvSpPr>
          <p:cNvPr id="3" name="Content Placeholder 2">
            <a:extLst>
              <a:ext uri="{FF2B5EF4-FFF2-40B4-BE49-F238E27FC236}">
                <a16:creationId xmlns:a16="http://schemas.microsoft.com/office/drawing/2014/main" id="{75CA4AD6-D818-4E9F-A207-86BFBE3DFC4E}"/>
              </a:ext>
            </a:extLst>
          </p:cNvPr>
          <p:cNvSpPr>
            <a:spLocks noGrp="1"/>
          </p:cNvSpPr>
          <p:nvPr>
            <p:ph idx="1"/>
          </p:nvPr>
        </p:nvSpPr>
        <p:spPr>
          <a:xfrm>
            <a:off x="838200" y="1825625"/>
            <a:ext cx="7879079" cy="4351338"/>
          </a:xfrm>
        </p:spPr>
        <p:txBody>
          <a:bodyPr>
            <a:normAutofit fontScale="77500" lnSpcReduction="20000"/>
          </a:bodyPr>
          <a:lstStyle/>
          <a:p>
            <a:r>
              <a:rPr lang="en-US" dirty="0"/>
              <a:t>An analytical method often used by courts to define a relevant market is to ask hypothetically whether it would be profitable to have a monopoly over a given set of substitutable products. If so, those products may constitute a relevant market. </a:t>
            </a:r>
          </a:p>
          <a:p>
            <a:r>
              <a:rPr lang="en-US" dirty="0">
                <a:solidFill>
                  <a:srgbClr val="C00000"/>
                </a:solidFill>
              </a:rPr>
              <a:t>This approach—sometimes called the “hypothetical monopolist test”—is endorsed by the Horizontal Merger Guidelines issued by the DOJ and Federal Trade Commission</a:t>
            </a:r>
            <a:r>
              <a:rPr lang="en-US" dirty="0"/>
              <a:t>.</a:t>
            </a:r>
            <a:r>
              <a:rPr lang="en-US" b="1" baseline="30000" dirty="0"/>
              <a:t> </a:t>
            </a:r>
            <a:r>
              <a:rPr lang="en-US" dirty="0"/>
              <a:t>In the merger context, this inquiry boils down to whether </a:t>
            </a:r>
            <a:r>
              <a:rPr lang="en-US" dirty="0">
                <a:solidFill>
                  <a:srgbClr val="C00000"/>
                </a:solidFill>
                <a:highlight>
                  <a:srgbClr val="FFFF00"/>
                </a:highlight>
              </a:rPr>
              <a:t>“a hypothetical profit-maximizing firm, not subject to price regulation, that was the only present and future seller of those products . . . likely would impose at least a small but significant and non-transitory increase in price (“SSNIP”)</a:t>
            </a:r>
            <a:r>
              <a:rPr lang="en-US" dirty="0">
                <a:solidFill>
                  <a:srgbClr val="C00000"/>
                </a:solidFill>
              </a:rPr>
              <a:t> on </a:t>
            </a:r>
            <a:r>
              <a:rPr lang="en-US" dirty="0">
                <a:solidFill>
                  <a:srgbClr val="0070C0"/>
                </a:solidFill>
              </a:rPr>
              <a:t>at least one product in the market, including </a:t>
            </a:r>
            <a:br>
              <a:rPr lang="en-US" dirty="0">
                <a:solidFill>
                  <a:srgbClr val="0070C0"/>
                </a:solidFill>
              </a:rPr>
            </a:br>
            <a:r>
              <a:rPr lang="en-US" dirty="0">
                <a:solidFill>
                  <a:srgbClr val="0070C0"/>
                </a:solidFill>
              </a:rPr>
              <a:t>at least one product sold by one of the merging firms</a:t>
            </a:r>
            <a:r>
              <a:rPr lang="en-US" dirty="0">
                <a:solidFill>
                  <a:srgbClr val="C00000"/>
                </a:solidFill>
              </a:rPr>
              <a:t>.” </a:t>
            </a:r>
          </a:p>
          <a:p>
            <a:r>
              <a:rPr lang="en-US" dirty="0"/>
              <a:t>The “small but significant and non-transitory increase in price,” or </a:t>
            </a:r>
            <a:r>
              <a:rPr lang="en-US" dirty="0" err="1">
                <a:solidFill>
                  <a:srgbClr val="C00000"/>
                </a:solidFill>
              </a:rPr>
              <a:t>SSNIP</a:t>
            </a:r>
            <a:r>
              <a:rPr lang="en-US" dirty="0">
                <a:solidFill>
                  <a:srgbClr val="C00000"/>
                </a:solidFill>
              </a:rPr>
              <a:t>, is typically assumed to be five percent or more</a:t>
            </a:r>
            <a:r>
              <a:rPr lang="en-US" dirty="0"/>
              <a:t>.</a:t>
            </a:r>
          </a:p>
          <a:p>
            <a:pPr marL="0" indent="0">
              <a:buNone/>
            </a:pPr>
            <a:endParaRPr lang="en-US" dirty="0"/>
          </a:p>
        </p:txBody>
      </p:sp>
      <p:sp>
        <p:nvSpPr>
          <p:cNvPr id="4" name="Slide Number Placeholder 3">
            <a:extLst>
              <a:ext uri="{FF2B5EF4-FFF2-40B4-BE49-F238E27FC236}">
                <a16:creationId xmlns:a16="http://schemas.microsoft.com/office/drawing/2014/main" id="{A28EDCFF-F2E1-4EB6-A234-99BA319A67B4}"/>
              </a:ext>
            </a:extLst>
          </p:cNvPr>
          <p:cNvSpPr>
            <a:spLocks noGrp="1"/>
          </p:cNvSpPr>
          <p:nvPr>
            <p:ph type="sldNum" sz="quarter" idx="12"/>
          </p:nvPr>
        </p:nvSpPr>
        <p:spPr/>
        <p:txBody>
          <a:bodyPr/>
          <a:lstStyle/>
          <a:p>
            <a:fld id="{A3FA0A93-60EE-4E9D-852F-604094E61050}" type="slidenum">
              <a:rPr lang="en-US" smtClean="0"/>
              <a:t>21</a:t>
            </a:fld>
            <a:endParaRPr lang="en-US"/>
          </a:p>
        </p:txBody>
      </p:sp>
      <p:cxnSp>
        <p:nvCxnSpPr>
          <p:cNvPr id="5" name="Straight Arrow Connector 4">
            <a:extLst>
              <a:ext uri="{FF2B5EF4-FFF2-40B4-BE49-F238E27FC236}">
                <a16:creationId xmlns:a16="http://schemas.microsoft.com/office/drawing/2014/main" id="{C21E8F7D-94E1-46AD-BC30-E2421F5418FB}"/>
              </a:ext>
            </a:extLst>
          </p:cNvPr>
          <p:cNvCxnSpPr>
            <a:cxnSpLocks/>
          </p:cNvCxnSpPr>
          <p:nvPr/>
        </p:nvCxnSpPr>
        <p:spPr>
          <a:xfrm flipH="1">
            <a:off x="8614782" y="4632619"/>
            <a:ext cx="729466" cy="8218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1458A6F-ADE5-4500-B45A-B0C51EAF2124}"/>
              </a:ext>
            </a:extLst>
          </p:cNvPr>
          <p:cNvSpPr txBox="1"/>
          <p:nvPr/>
        </p:nvSpPr>
        <p:spPr>
          <a:xfrm>
            <a:off x="9598689" y="4001294"/>
            <a:ext cx="2414613" cy="2031325"/>
          </a:xfrm>
          <a:prstGeom prst="rect">
            <a:avLst/>
          </a:prstGeom>
          <a:noFill/>
          <a:ln w="38100">
            <a:solidFill>
              <a:srgbClr val="0070C0"/>
            </a:solidFill>
          </a:ln>
        </p:spPr>
        <p:txBody>
          <a:bodyPr wrap="square" rtlCol="0">
            <a:spAutoFit/>
          </a:bodyPr>
          <a:lstStyle/>
          <a:p>
            <a:r>
              <a:rPr lang="en-US" b="1" i="1" dirty="0">
                <a:solidFill>
                  <a:srgbClr val="0070C0"/>
                </a:solidFill>
              </a:rPr>
              <a:t>Note: price increase not required to be ALL products by ALL firms.  To be discussed in topic 11 (price discrimination markets)</a:t>
            </a:r>
          </a:p>
        </p:txBody>
      </p:sp>
    </p:spTree>
    <p:extLst>
      <p:ext uri="{BB962C8B-B14F-4D97-AF65-F5344CB8AC3E}">
        <p14:creationId xmlns:p14="http://schemas.microsoft.com/office/powerpoint/2010/main" val="10753279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26E75-A350-4091-B933-55E4B2D73C32}"/>
              </a:ext>
            </a:extLst>
          </p:cNvPr>
          <p:cNvSpPr>
            <a:spLocks noGrp="1"/>
          </p:cNvSpPr>
          <p:nvPr>
            <p:ph type="title"/>
          </p:nvPr>
        </p:nvSpPr>
        <p:spPr>
          <a:xfrm>
            <a:off x="736600" y="-112395"/>
            <a:ext cx="10515600" cy="1325563"/>
          </a:xfrm>
        </p:spPr>
        <p:txBody>
          <a:bodyPr/>
          <a:lstStyle/>
          <a:p>
            <a:r>
              <a:rPr lang="en-US" dirty="0"/>
              <a:t>HR Block –Tax Preparation Market Definition </a:t>
            </a:r>
            <a:r>
              <a:rPr lang="en-US" sz="2000" i="1" dirty="0">
                <a:solidFill>
                  <a:srgbClr val="00B0F0"/>
                </a:solidFill>
              </a:rPr>
              <a:t>(p. 764)</a:t>
            </a:r>
            <a:br>
              <a:rPr lang="en-US" sz="2800" i="1" dirty="0"/>
            </a:br>
            <a:r>
              <a:rPr lang="en-US" sz="2800" i="1" dirty="0"/>
              <a:t>Should Pen-and-Paper Preparation Be Included?</a:t>
            </a:r>
            <a:endParaRPr lang="en-US" i="1" dirty="0"/>
          </a:p>
        </p:txBody>
      </p:sp>
      <p:sp>
        <p:nvSpPr>
          <p:cNvPr id="3" name="Content Placeholder 2">
            <a:extLst>
              <a:ext uri="{FF2B5EF4-FFF2-40B4-BE49-F238E27FC236}">
                <a16:creationId xmlns:a16="http://schemas.microsoft.com/office/drawing/2014/main" id="{6785F5C4-88BB-4656-BC66-35605633762A}"/>
              </a:ext>
            </a:extLst>
          </p:cNvPr>
          <p:cNvSpPr>
            <a:spLocks noGrp="1"/>
          </p:cNvSpPr>
          <p:nvPr>
            <p:ph idx="1"/>
          </p:nvPr>
        </p:nvSpPr>
        <p:spPr>
          <a:xfrm>
            <a:off x="353035" y="1462553"/>
            <a:ext cx="8473152" cy="5258921"/>
          </a:xfrm>
        </p:spPr>
        <p:txBody>
          <a:bodyPr>
            <a:normAutofit/>
          </a:bodyPr>
          <a:lstStyle/>
          <a:p>
            <a:r>
              <a:rPr lang="en-US" sz="2400" dirty="0">
                <a:solidFill>
                  <a:srgbClr val="C00000"/>
                </a:solidFill>
              </a:rPr>
              <a:t>The Court finds that </a:t>
            </a:r>
            <a:r>
              <a:rPr lang="en-US" sz="2400" dirty="0">
                <a:solidFill>
                  <a:srgbClr val="C00000"/>
                </a:solidFill>
                <a:highlight>
                  <a:srgbClr val="FFFF00"/>
                </a:highlight>
              </a:rPr>
              <a:t>pen-and-paper</a:t>
            </a:r>
            <a:r>
              <a:rPr lang="en-US" sz="2400" dirty="0">
                <a:solidFill>
                  <a:srgbClr val="C00000"/>
                </a:solidFill>
              </a:rPr>
              <a:t> is not part of the relevant market because </a:t>
            </a:r>
            <a:r>
              <a:rPr lang="en-US" sz="2400" b="1" dirty="0">
                <a:solidFill>
                  <a:srgbClr val="C00000"/>
                </a:solidFill>
              </a:rPr>
              <a:t>it does not believe a sufficient number of consumers would switch to pen-and-paper in response to a small, but significant increase in </a:t>
            </a:r>
            <a:r>
              <a:rPr lang="en-US" sz="2400" b="1" dirty="0" err="1">
                <a:solidFill>
                  <a:srgbClr val="C00000"/>
                </a:solidFill>
              </a:rPr>
              <a:t>DDIY</a:t>
            </a:r>
            <a:r>
              <a:rPr lang="en-US" sz="2400" b="1" dirty="0">
                <a:solidFill>
                  <a:srgbClr val="C00000"/>
                </a:solidFill>
              </a:rPr>
              <a:t> prices. </a:t>
            </a:r>
          </a:p>
          <a:p>
            <a:r>
              <a:rPr lang="en-US" sz="2400" dirty="0"/>
              <a:t>The possibility of preparing one’s own tax return necessarily constrains the prices of other methods of preparation at some level. For example, if the price of </a:t>
            </a:r>
            <a:r>
              <a:rPr lang="en-US" sz="2400" dirty="0" err="1"/>
              <a:t>DDIY</a:t>
            </a:r>
            <a:r>
              <a:rPr lang="en-US" sz="2400" dirty="0"/>
              <a:t> and assisted products were raised to $1 million per tax return, surely all but the most well-heeled taxpayers would switch to pen-and-paper. Yet, at the more practical price increase levels that trigger antitrust concern—</a:t>
            </a:r>
            <a:r>
              <a:rPr lang="en-US" sz="2400" b="1" dirty="0">
                <a:solidFill>
                  <a:srgbClr val="C00000"/>
                </a:solidFill>
              </a:rPr>
              <a:t>the typical five to ten percent price increase of the SSNIP test—pen-and-paper preparation is unlikely to provide a meaningful restraint for DDIY products, which currently sell for an average price of $44.13.</a:t>
            </a:r>
          </a:p>
          <a:p>
            <a:pPr marL="0" indent="0">
              <a:buNone/>
            </a:pPr>
            <a:endParaRPr lang="en-US" sz="2400" dirty="0"/>
          </a:p>
        </p:txBody>
      </p:sp>
      <p:sp>
        <p:nvSpPr>
          <p:cNvPr id="4" name="Slide Number Placeholder 3">
            <a:extLst>
              <a:ext uri="{FF2B5EF4-FFF2-40B4-BE49-F238E27FC236}">
                <a16:creationId xmlns:a16="http://schemas.microsoft.com/office/drawing/2014/main" id="{416CDE33-F2FA-4A28-9C87-8C8EA7BE9EC4}"/>
              </a:ext>
            </a:extLst>
          </p:cNvPr>
          <p:cNvSpPr>
            <a:spLocks noGrp="1"/>
          </p:cNvSpPr>
          <p:nvPr>
            <p:ph type="sldNum" sz="quarter" idx="12"/>
          </p:nvPr>
        </p:nvSpPr>
        <p:spPr/>
        <p:txBody>
          <a:bodyPr/>
          <a:lstStyle/>
          <a:p>
            <a:fld id="{A3FA0A93-60EE-4E9D-852F-604094E61050}" type="slidenum">
              <a:rPr lang="en-US" smtClean="0"/>
              <a:t>22</a:t>
            </a:fld>
            <a:endParaRPr lang="en-US"/>
          </a:p>
        </p:txBody>
      </p:sp>
      <p:cxnSp>
        <p:nvCxnSpPr>
          <p:cNvPr id="7" name="Straight Arrow Connector 6">
            <a:extLst>
              <a:ext uri="{FF2B5EF4-FFF2-40B4-BE49-F238E27FC236}">
                <a16:creationId xmlns:a16="http://schemas.microsoft.com/office/drawing/2014/main" id="{540CB0F7-EF51-4E75-B206-36CEAD4F3081}"/>
              </a:ext>
            </a:extLst>
          </p:cNvPr>
          <p:cNvCxnSpPr>
            <a:cxnSpLocks/>
          </p:cNvCxnSpPr>
          <p:nvPr/>
        </p:nvCxnSpPr>
        <p:spPr>
          <a:xfrm flipH="1">
            <a:off x="8733033" y="2610936"/>
            <a:ext cx="729466" cy="8218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E730145-4A6E-48BA-8F17-3B0A1F5DB915}"/>
              </a:ext>
            </a:extLst>
          </p:cNvPr>
          <p:cNvSpPr txBox="1"/>
          <p:nvPr/>
        </p:nvSpPr>
        <p:spPr>
          <a:xfrm>
            <a:off x="9717426" y="2215395"/>
            <a:ext cx="2262669" cy="3416320"/>
          </a:xfrm>
          <a:prstGeom prst="rect">
            <a:avLst/>
          </a:prstGeom>
          <a:noFill/>
          <a:ln w="38100">
            <a:solidFill>
              <a:srgbClr val="0070C0"/>
            </a:solidFill>
          </a:ln>
        </p:spPr>
        <p:txBody>
          <a:bodyPr wrap="square" rtlCol="0">
            <a:spAutoFit/>
          </a:bodyPr>
          <a:lstStyle/>
          <a:p>
            <a:r>
              <a:rPr lang="en-US" b="1" i="1" dirty="0">
                <a:solidFill>
                  <a:srgbClr val="0070C0"/>
                </a:solidFill>
              </a:rPr>
              <a:t>A 10% </a:t>
            </a:r>
            <a:r>
              <a:rPr lang="en-US" b="1" i="1" dirty="0" err="1">
                <a:solidFill>
                  <a:srgbClr val="0070C0"/>
                </a:solidFill>
              </a:rPr>
              <a:t>SSNIP</a:t>
            </a:r>
            <a:r>
              <a:rPr lang="en-US" b="1" i="1" dirty="0">
                <a:solidFill>
                  <a:srgbClr val="0070C0"/>
                </a:solidFill>
              </a:rPr>
              <a:t> would raise the price to ~$49.  Would many people likely switch for that?  Is the demand curve so elastic?</a:t>
            </a:r>
          </a:p>
          <a:p>
            <a:endParaRPr lang="en-US" b="1" i="1" dirty="0">
              <a:solidFill>
                <a:srgbClr val="0070C0"/>
              </a:solidFill>
            </a:endParaRPr>
          </a:p>
          <a:p>
            <a:r>
              <a:rPr lang="en-US" b="1" i="1" dirty="0">
                <a:solidFill>
                  <a:srgbClr val="0070C0"/>
                </a:solidFill>
              </a:rPr>
              <a:t>Note also: The typical price for “assisted returns is $150.</a:t>
            </a:r>
          </a:p>
          <a:p>
            <a:endParaRPr lang="en-US" b="1" i="1" dirty="0">
              <a:solidFill>
                <a:srgbClr val="0070C0"/>
              </a:solidFill>
            </a:endParaRPr>
          </a:p>
        </p:txBody>
      </p:sp>
    </p:spTree>
    <p:extLst>
      <p:ext uri="{BB962C8B-B14F-4D97-AF65-F5344CB8AC3E}">
        <p14:creationId xmlns:p14="http://schemas.microsoft.com/office/powerpoint/2010/main" val="11458698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5EB7C-1BE2-408F-8EEF-2789F34D88C5}"/>
              </a:ext>
            </a:extLst>
          </p:cNvPr>
          <p:cNvSpPr>
            <a:spLocks noGrp="1"/>
          </p:cNvSpPr>
          <p:nvPr>
            <p:ph type="title"/>
          </p:nvPr>
        </p:nvSpPr>
        <p:spPr/>
        <p:txBody>
          <a:bodyPr/>
          <a:lstStyle/>
          <a:p>
            <a:r>
              <a:rPr lang="en-US" dirty="0"/>
              <a:t>But DDIY Tax Prep </a:t>
            </a:r>
            <a:r>
              <a:rPr lang="en-US" i="1" dirty="0"/>
              <a:t>Historically </a:t>
            </a:r>
            <a:r>
              <a:rPr lang="en-US" dirty="0"/>
              <a:t>Does Takes Most of Its New Customers Away From Pencil &amp; Paper….</a:t>
            </a:r>
          </a:p>
        </p:txBody>
      </p:sp>
      <p:sp>
        <p:nvSpPr>
          <p:cNvPr id="3" name="Content Placeholder 2">
            <a:extLst>
              <a:ext uri="{FF2B5EF4-FFF2-40B4-BE49-F238E27FC236}">
                <a16:creationId xmlns:a16="http://schemas.microsoft.com/office/drawing/2014/main" id="{05CD6D24-0F13-4FBE-A859-AA221C23F708}"/>
              </a:ext>
            </a:extLst>
          </p:cNvPr>
          <p:cNvSpPr>
            <a:spLocks noGrp="1"/>
          </p:cNvSpPr>
          <p:nvPr>
            <p:ph idx="1"/>
          </p:nvPr>
        </p:nvSpPr>
        <p:spPr>
          <a:xfrm>
            <a:off x="797104" y="1825625"/>
            <a:ext cx="9559247" cy="4351338"/>
          </a:xfrm>
        </p:spPr>
        <p:txBody>
          <a:bodyPr>
            <a:normAutofit fontScale="92500"/>
          </a:bodyPr>
          <a:lstStyle/>
          <a:p>
            <a:pPr marL="0" indent="0">
              <a:buNone/>
            </a:pPr>
            <a:r>
              <a:rPr lang="en-US" i="1" dirty="0">
                <a:solidFill>
                  <a:srgbClr val="C00000"/>
                </a:solidFill>
              </a:rPr>
              <a:t>Doesn’t that put them in the same market?  </a:t>
            </a:r>
          </a:p>
          <a:p>
            <a:pPr marL="0" indent="0">
              <a:buNone/>
            </a:pPr>
            <a:r>
              <a:rPr lang="en-US" i="1" dirty="0">
                <a:solidFill>
                  <a:srgbClr val="C00000"/>
                </a:solidFill>
              </a:rPr>
              <a:t>NOT NECESSARILY …</a:t>
            </a:r>
          </a:p>
          <a:p>
            <a:pPr marL="0" indent="0">
              <a:buNone/>
            </a:pPr>
            <a:r>
              <a:rPr lang="en-US" dirty="0"/>
              <a:t>As Judge </a:t>
            </a:r>
            <a:r>
              <a:rPr lang="en-US" dirty="0" err="1"/>
              <a:t>Tatel</a:t>
            </a:r>
            <a:r>
              <a:rPr lang="en-US" dirty="0"/>
              <a:t> explained in </a:t>
            </a:r>
            <a:r>
              <a:rPr lang="en-US" i="1" dirty="0"/>
              <a:t>Whole Foods </a:t>
            </a:r>
            <a:r>
              <a:rPr lang="en-US" sz="2000" i="1" dirty="0">
                <a:solidFill>
                  <a:srgbClr val="00B0F0"/>
                </a:solidFill>
              </a:rPr>
              <a:t>(p. 762)</a:t>
            </a:r>
            <a:endParaRPr lang="en-US" i="1" dirty="0">
              <a:solidFill>
                <a:srgbClr val="00B0F0"/>
              </a:solidFill>
            </a:endParaRPr>
          </a:p>
          <a:p>
            <a:pPr marL="457200" lvl="1" indent="0">
              <a:buNone/>
            </a:pPr>
            <a:r>
              <a:rPr lang="en-US" dirty="0"/>
              <a:t>[W]hen the automobile was first invented, competing auto manufacturers obviously took customers primarily from companies selling horses and buggies, not from other auto manufacturers, but that hardly shows that cars and horse-drawn carriages should be treated as the same product market.</a:t>
            </a:r>
          </a:p>
          <a:p>
            <a:pPr marL="457200" lvl="1" indent="0">
              <a:buNone/>
            </a:pPr>
            <a:endParaRPr lang="en-US" sz="2800" dirty="0"/>
          </a:p>
          <a:p>
            <a:pPr marL="0" indent="0">
              <a:buNone/>
            </a:pPr>
            <a:r>
              <a:rPr lang="en-US" dirty="0"/>
              <a:t>And as Judge Howell observed in </a:t>
            </a:r>
            <a:r>
              <a:rPr lang="en-US" i="1" dirty="0"/>
              <a:t>HRB </a:t>
            </a:r>
            <a:r>
              <a:rPr lang="en-US" sz="2200" i="1" dirty="0">
                <a:solidFill>
                  <a:srgbClr val="00B0F0"/>
                </a:solidFill>
              </a:rPr>
              <a:t>(p. 764)</a:t>
            </a:r>
            <a:endParaRPr lang="en-US" dirty="0"/>
          </a:p>
          <a:p>
            <a:pPr marL="457200" lvl="1" indent="0">
              <a:buNone/>
            </a:pPr>
            <a:r>
              <a:rPr lang="en-US" dirty="0">
                <a:solidFill>
                  <a:srgbClr val="C00000"/>
                </a:solidFill>
              </a:rPr>
              <a:t>[E]</a:t>
            </a:r>
            <a:r>
              <a:rPr lang="en-US" dirty="0" err="1">
                <a:solidFill>
                  <a:srgbClr val="C00000"/>
                </a:solidFill>
              </a:rPr>
              <a:t>xecutives</a:t>
            </a:r>
            <a:r>
              <a:rPr lang="en-US" dirty="0">
                <a:solidFill>
                  <a:srgbClr val="C00000"/>
                </a:solidFill>
              </a:rPr>
              <a:t> have testified that they do not believe their DDIY products compete closely with pen-and-paper methods. </a:t>
            </a:r>
            <a:endParaRPr lang="en-US" dirty="0"/>
          </a:p>
          <a:p>
            <a:pPr marL="457200" lvl="1"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34AFB639-4515-4C4D-B85B-A2AE305EDC8B}"/>
              </a:ext>
            </a:extLst>
          </p:cNvPr>
          <p:cNvSpPr>
            <a:spLocks noGrp="1"/>
          </p:cNvSpPr>
          <p:nvPr>
            <p:ph type="sldNum" sz="quarter" idx="12"/>
          </p:nvPr>
        </p:nvSpPr>
        <p:spPr/>
        <p:txBody>
          <a:bodyPr/>
          <a:lstStyle/>
          <a:p>
            <a:fld id="{A3FA0A93-60EE-4E9D-852F-604094E61050}" type="slidenum">
              <a:rPr lang="en-US" smtClean="0"/>
              <a:t>23</a:t>
            </a:fld>
            <a:endParaRPr lang="en-US"/>
          </a:p>
        </p:txBody>
      </p:sp>
    </p:spTree>
    <p:extLst>
      <p:ext uri="{BB962C8B-B14F-4D97-AF65-F5344CB8AC3E}">
        <p14:creationId xmlns:p14="http://schemas.microsoft.com/office/powerpoint/2010/main" val="19254224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F7DAB-6704-4DD9-B532-78B6643330DE}"/>
              </a:ext>
            </a:extLst>
          </p:cNvPr>
          <p:cNvSpPr>
            <a:spLocks noGrp="1"/>
          </p:cNvSpPr>
          <p:nvPr>
            <p:ph type="title"/>
          </p:nvPr>
        </p:nvSpPr>
        <p:spPr/>
        <p:txBody>
          <a:bodyPr/>
          <a:lstStyle/>
          <a:p>
            <a:r>
              <a:rPr lang="en-US" i="1" dirty="0"/>
              <a:t>HR Block </a:t>
            </a:r>
            <a:r>
              <a:rPr lang="en-US" dirty="0"/>
              <a:t>on Whether Chicken Soup in the Cold Remedies Market </a:t>
            </a:r>
            <a:r>
              <a:rPr lang="en-US" sz="2000" i="1" dirty="0">
                <a:solidFill>
                  <a:srgbClr val="00B0F0"/>
                </a:solidFill>
              </a:rPr>
              <a:t>(p. 764)</a:t>
            </a:r>
            <a:endParaRPr lang="en-US" dirty="0"/>
          </a:p>
        </p:txBody>
      </p:sp>
      <p:sp>
        <p:nvSpPr>
          <p:cNvPr id="3" name="Content Placeholder 2">
            <a:extLst>
              <a:ext uri="{FF2B5EF4-FFF2-40B4-BE49-F238E27FC236}">
                <a16:creationId xmlns:a16="http://schemas.microsoft.com/office/drawing/2014/main" id="{FDA5F81B-FBD8-4EE7-B1FC-454EFFA2EB74}"/>
              </a:ext>
            </a:extLst>
          </p:cNvPr>
          <p:cNvSpPr>
            <a:spLocks noGrp="1"/>
          </p:cNvSpPr>
          <p:nvPr>
            <p:ph idx="1"/>
          </p:nvPr>
        </p:nvSpPr>
        <p:spPr>
          <a:xfrm>
            <a:off x="838200" y="1825624"/>
            <a:ext cx="7052353" cy="5119706"/>
          </a:xfrm>
        </p:spPr>
        <p:txBody>
          <a:bodyPr>
            <a:normAutofit/>
          </a:bodyPr>
          <a:lstStyle/>
          <a:p>
            <a:r>
              <a:rPr lang="en-US" sz="2000" dirty="0"/>
              <a:t>“The government well illustrated the overly broad nature of defendants’ proposed relevant market by posing to the defendants’ expert the hypothetical question of whether “sitting at home and drinking chicken soup [would be] part of the market for [manufactured] cold remedies?”” </a:t>
            </a:r>
          </a:p>
          <a:p>
            <a:r>
              <a:rPr lang="en-US" sz="2000" dirty="0">
                <a:solidFill>
                  <a:srgbClr val="C00000"/>
                </a:solidFill>
              </a:rPr>
              <a:t>“The defendants’ expert responded that the real “question is if the price of cold medicines went up sufficiently, would people turn to chicken soup?” </a:t>
            </a:r>
          </a:p>
          <a:p>
            <a:r>
              <a:rPr lang="en-US" sz="2000" dirty="0"/>
              <a:t>“As an initial matter, in contrast to the defendants’ expert, the Court doubts that it would ever be legally appropriate to define a relevant product market that included manufactured cold remedies and ordinary chicken soup. This conclusion flows from the </a:t>
            </a:r>
            <a:r>
              <a:rPr lang="en-US" sz="2000" dirty="0">
                <a:solidFill>
                  <a:srgbClr val="C00000"/>
                </a:solidFill>
              </a:rPr>
              <a:t>deep functional differences </a:t>
            </a:r>
            <a:r>
              <a:rPr lang="en-US" sz="2000" dirty="0"/>
              <a:t>between those products.” </a:t>
            </a:r>
          </a:p>
          <a:p>
            <a:pPr marL="0" indent="0">
              <a:buNone/>
            </a:pPr>
            <a:endParaRPr lang="en-US" sz="2000" dirty="0"/>
          </a:p>
        </p:txBody>
      </p:sp>
      <p:sp>
        <p:nvSpPr>
          <p:cNvPr id="4" name="Slide Number Placeholder 3">
            <a:extLst>
              <a:ext uri="{FF2B5EF4-FFF2-40B4-BE49-F238E27FC236}">
                <a16:creationId xmlns:a16="http://schemas.microsoft.com/office/drawing/2014/main" id="{5EB6E917-2387-429C-81BC-46F1EFC06D90}"/>
              </a:ext>
            </a:extLst>
          </p:cNvPr>
          <p:cNvSpPr>
            <a:spLocks noGrp="1"/>
          </p:cNvSpPr>
          <p:nvPr>
            <p:ph type="sldNum" sz="quarter" idx="12"/>
          </p:nvPr>
        </p:nvSpPr>
        <p:spPr/>
        <p:txBody>
          <a:bodyPr/>
          <a:lstStyle/>
          <a:p>
            <a:fld id="{A3FA0A93-60EE-4E9D-852F-604094E61050}" type="slidenum">
              <a:rPr lang="en-US" smtClean="0"/>
              <a:t>24</a:t>
            </a:fld>
            <a:endParaRPr lang="en-US"/>
          </a:p>
        </p:txBody>
      </p:sp>
      <p:cxnSp>
        <p:nvCxnSpPr>
          <p:cNvPr id="9" name="Straight Arrow Connector 8">
            <a:extLst>
              <a:ext uri="{FF2B5EF4-FFF2-40B4-BE49-F238E27FC236}">
                <a16:creationId xmlns:a16="http://schemas.microsoft.com/office/drawing/2014/main" id="{7E26E723-520A-400F-9CF8-4A33F8A2224F}"/>
              </a:ext>
            </a:extLst>
          </p:cNvPr>
          <p:cNvCxnSpPr>
            <a:cxnSpLocks/>
          </p:cNvCxnSpPr>
          <p:nvPr/>
        </p:nvCxnSpPr>
        <p:spPr>
          <a:xfrm flipH="1">
            <a:off x="7563492" y="3217705"/>
            <a:ext cx="1087348" cy="3689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90B9F4B-FB8E-4618-A884-1842A3EF1289}"/>
              </a:ext>
            </a:extLst>
          </p:cNvPr>
          <p:cNvSpPr txBox="1"/>
          <p:nvPr/>
        </p:nvSpPr>
        <p:spPr>
          <a:xfrm>
            <a:off x="8763857" y="2505670"/>
            <a:ext cx="2262669" cy="923330"/>
          </a:xfrm>
          <a:prstGeom prst="rect">
            <a:avLst/>
          </a:prstGeom>
          <a:noFill/>
          <a:ln w="38100">
            <a:solidFill>
              <a:srgbClr val="0070C0"/>
            </a:solidFill>
          </a:ln>
        </p:spPr>
        <p:txBody>
          <a:bodyPr wrap="square" rtlCol="0">
            <a:spAutoFit/>
          </a:bodyPr>
          <a:lstStyle/>
          <a:p>
            <a:r>
              <a:rPr lang="en-US" b="1" i="1" dirty="0">
                <a:solidFill>
                  <a:srgbClr val="0070C0"/>
                </a:solidFill>
              </a:rPr>
              <a:t>Is this properly included in the HMT?</a:t>
            </a:r>
          </a:p>
        </p:txBody>
      </p:sp>
      <p:cxnSp>
        <p:nvCxnSpPr>
          <p:cNvPr id="14" name="Straight Arrow Connector 13">
            <a:extLst>
              <a:ext uri="{FF2B5EF4-FFF2-40B4-BE49-F238E27FC236}">
                <a16:creationId xmlns:a16="http://schemas.microsoft.com/office/drawing/2014/main" id="{52910E85-E5C6-4357-9E1F-DD7E68F1F040}"/>
              </a:ext>
            </a:extLst>
          </p:cNvPr>
          <p:cNvCxnSpPr>
            <a:cxnSpLocks/>
          </p:cNvCxnSpPr>
          <p:nvPr/>
        </p:nvCxnSpPr>
        <p:spPr>
          <a:xfrm flipH="1">
            <a:off x="7476484" y="4044742"/>
            <a:ext cx="1087348" cy="3689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866AEE9-7E71-49FF-A5EC-EF8608D7DFB1}"/>
              </a:ext>
            </a:extLst>
          </p:cNvPr>
          <p:cNvSpPr txBox="1"/>
          <p:nvPr/>
        </p:nvSpPr>
        <p:spPr>
          <a:xfrm>
            <a:off x="8763857" y="3721576"/>
            <a:ext cx="1808251" cy="923330"/>
          </a:xfrm>
          <a:prstGeom prst="rect">
            <a:avLst/>
          </a:prstGeom>
          <a:noFill/>
          <a:ln w="38100">
            <a:solidFill>
              <a:srgbClr val="0070C0"/>
            </a:solidFill>
          </a:ln>
        </p:spPr>
        <p:txBody>
          <a:bodyPr wrap="square" rtlCol="0">
            <a:spAutoFit/>
          </a:bodyPr>
          <a:lstStyle/>
          <a:p>
            <a:r>
              <a:rPr lang="en-US" b="1" i="1" dirty="0">
                <a:solidFill>
                  <a:srgbClr val="C00000"/>
                </a:solidFill>
              </a:rPr>
              <a:t>Is this correct as an economic matter?  </a:t>
            </a:r>
          </a:p>
        </p:txBody>
      </p:sp>
    </p:spTree>
    <p:extLst>
      <p:ext uri="{BB962C8B-B14F-4D97-AF65-F5344CB8AC3E}">
        <p14:creationId xmlns:p14="http://schemas.microsoft.com/office/powerpoint/2010/main" val="3014007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34010-A5A2-43D6-94F8-EAB3AEA421C8}"/>
              </a:ext>
            </a:extLst>
          </p:cNvPr>
          <p:cNvSpPr>
            <a:spLocks noGrp="1"/>
          </p:cNvSpPr>
          <p:nvPr>
            <p:ph type="title"/>
          </p:nvPr>
        </p:nvSpPr>
        <p:spPr>
          <a:xfrm>
            <a:off x="443059" y="365125"/>
            <a:ext cx="11536607" cy="1325563"/>
          </a:xfrm>
        </p:spPr>
        <p:txBody>
          <a:bodyPr>
            <a:normAutofit/>
          </a:bodyPr>
          <a:lstStyle/>
          <a:p>
            <a:r>
              <a:rPr lang="en-US" dirty="0"/>
              <a:t>Summary: Market Definition Evidence and Analysis </a:t>
            </a:r>
            <a:r>
              <a:rPr lang="en-US" sz="1800" i="1" dirty="0">
                <a:solidFill>
                  <a:srgbClr val="00B0F0"/>
                </a:solidFill>
              </a:rPr>
              <a:t>(pp. 760-66)</a:t>
            </a:r>
            <a:endParaRPr lang="en-US" i="1" dirty="0">
              <a:solidFill>
                <a:srgbClr val="00B0F0"/>
              </a:solidFill>
            </a:endParaRPr>
          </a:p>
        </p:txBody>
      </p:sp>
      <p:sp>
        <p:nvSpPr>
          <p:cNvPr id="3" name="Content Placeholder 2">
            <a:extLst>
              <a:ext uri="{FF2B5EF4-FFF2-40B4-BE49-F238E27FC236}">
                <a16:creationId xmlns:a16="http://schemas.microsoft.com/office/drawing/2014/main" id="{F02BF7FB-D60E-49DE-9264-ACA11B5D4C70}"/>
              </a:ext>
            </a:extLst>
          </p:cNvPr>
          <p:cNvSpPr>
            <a:spLocks noGrp="1"/>
          </p:cNvSpPr>
          <p:nvPr>
            <p:ph idx="1"/>
          </p:nvPr>
        </p:nvSpPr>
        <p:spPr>
          <a:xfrm>
            <a:off x="838199" y="1470581"/>
            <a:ext cx="8624299" cy="5387419"/>
          </a:xfrm>
        </p:spPr>
        <p:txBody>
          <a:bodyPr>
            <a:normAutofit fontScale="77500" lnSpcReduction="20000"/>
          </a:bodyPr>
          <a:lstStyle/>
          <a:p>
            <a:pPr>
              <a:lnSpc>
                <a:spcPct val="110000"/>
              </a:lnSpc>
            </a:pPr>
            <a:r>
              <a:rPr lang="en-US" dirty="0"/>
              <a:t>Parties’ documents support </a:t>
            </a:r>
            <a:r>
              <a:rPr lang="en-US" dirty="0" err="1"/>
              <a:t>DDIY</a:t>
            </a:r>
            <a:r>
              <a:rPr lang="en-US" dirty="0"/>
              <a:t> market definition</a:t>
            </a:r>
          </a:p>
          <a:p>
            <a:pPr lvl="1">
              <a:lnSpc>
                <a:spcPct val="110000"/>
              </a:lnSpc>
            </a:pPr>
            <a:r>
              <a:rPr lang="en-US" dirty="0"/>
              <a:t>View </a:t>
            </a:r>
            <a:r>
              <a:rPr lang="en-US" dirty="0" err="1"/>
              <a:t>DDIY</a:t>
            </a:r>
            <a:r>
              <a:rPr lang="en-US" dirty="0"/>
              <a:t> offerings as </a:t>
            </a:r>
            <a:r>
              <a:rPr lang="en-US" i="1" dirty="0"/>
              <a:t>primary </a:t>
            </a:r>
            <a:r>
              <a:rPr lang="en-US" dirty="0"/>
              <a:t>competitors; track others </a:t>
            </a:r>
          </a:p>
          <a:p>
            <a:pPr>
              <a:lnSpc>
                <a:spcPct val="110000"/>
              </a:lnSpc>
            </a:pPr>
            <a:r>
              <a:rPr lang="en-US" dirty="0"/>
              <a:t>Why not include “assisted” or “manual” tax preparation” in the market? </a:t>
            </a:r>
          </a:p>
          <a:p>
            <a:pPr lvl="1">
              <a:lnSpc>
                <a:spcPct val="110000"/>
              </a:lnSpc>
            </a:pPr>
            <a:r>
              <a:rPr lang="en-US" dirty="0"/>
              <a:t>Both are functional substitutes</a:t>
            </a:r>
          </a:p>
          <a:p>
            <a:pPr lvl="1">
              <a:lnSpc>
                <a:spcPct val="110000"/>
              </a:lnSpc>
            </a:pPr>
            <a:r>
              <a:rPr lang="en-US" dirty="0"/>
              <a:t>But differ in technology, price, convenience, time investment, mental effort</a:t>
            </a:r>
          </a:p>
          <a:p>
            <a:pPr lvl="1">
              <a:lnSpc>
                <a:spcPct val="110000"/>
              </a:lnSpc>
            </a:pPr>
            <a:r>
              <a:rPr lang="en-US" dirty="0">
                <a:solidFill>
                  <a:srgbClr val="C00000"/>
                </a:solidFill>
              </a:rPr>
              <a:t>Assisted is much more expensive </a:t>
            </a:r>
            <a:r>
              <a:rPr lang="en-US" dirty="0"/>
              <a:t>– </a:t>
            </a:r>
            <a:r>
              <a:rPr lang="en-US" dirty="0" err="1"/>
              <a:t>DDIY</a:t>
            </a:r>
            <a:r>
              <a:rPr lang="en-US" dirty="0"/>
              <a:t> $44 avg price vs Assisted $150 avg</a:t>
            </a:r>
          </a:p>
          <a:p>
            <a:pPr lvl="2">
              <a:lnSpc>
                <a:spcPct val="110000"/>
              </a:lnSpc>
            </a:pPr>
            <a:r>
              <a:rPr lang="en-US" dirty="0">
                <a:solidFill>
                  <a:srgbClr val="C00000"/>
                </a:solidFill>
              </a:rPr>
              <a:t>10% increase in </a:t>
            </a:r>
            <a:r>
              <a:rPr lang="en-US" dirty="0" err="1">
                <a:solidFill>
                  <a:srgbClr val="C00000"/>
                </a:solidFill>
              </a:rPr>
              <a:t>DDIY</a:t>
            </a:r>
            <a:r>
              <a:rPr lang="en-US" dirty="0">
                <a:solidFill>
                  <a:srgbClr val="C00000"/>
                </a:solidFill>
              </a:rPr>
              <a:t> raises price only to $48.54</a:t>
            </a:r>
          </a:p>
          <a:p>
            <a:pPr lvl="2">
              <a:lnSpc>
                <a:spcPct val="110000"/>
              </a:lnSpc>
            </a:pPr>
            <a:r>
              <a:rPr lang="en-US" dirty="0"/>
              <a:t>Low priced “simple” assisted return prices are below the 25</a:t>
            </a:r>
            <a:r>
              <a:rPr lang="en-US" baseline="30000" dirty="0"/>
              <a:t>th</a:t>
            </a:r>
            <a:r>
              <a:rPr lang="en-US" dirty="0"/>
              <a:t> percentile of all </a:t>
            </a:r>
            <a:r>
              <a:rPr lang="en-US" dirty="0" err="1"/>
              <a:t>HRB</a:t>
            </a:r>
            <a:r>
              <a:rPr lang="en-US" dirty="0"/>
              <a:t> products – so prices do not “significantly overlap”</a:t>
            </a:r>
          </a:p>
          <a:p>
            <a:pPr lvl="1">
              <a:lnSpc>
                <a:spcPct val="110000"/>
              </a:lnSpc>
            </a:pPr>
            <a:r>
              <a:rPr lang="en-US" dirty="0"/>
              <a:t>Sufficient substitution to Manual is not likely in response to a SSNIP</a:t>
            </a:r>
          </a:p>
          <a:p>
            <a:pPr lvl="2">
              <a:lnSpc>
                <a:spcPct val="110000"/>
              </a:lnSpc>
            </a:pPr>
            <a:r>
              <a:rPr lang="en-US" dirty="0"/>
              <a:t>“Chicken soup is unlikely to constrain the prices of manufactured cold remedies sufficiently”</a:t>
            </a:r>
          </a:p>
          <a:p>
            <a:pPr>
              <a:lnSpc>
                <a:spcPct val="110000"/>
              </a:lnSpc>
            </a:pPr>
            <a:r>
              <a:rPr lang="en-US" dirty="0"/>
              <a:t>Discussion of expert testimony (p. 747-48)</a:t>
            </a:r>
          </a:p>
          <a:p>
            <a:pPr lvl="1">
              <a:lnSpc>
                <a:spcPct val="110000"/>
              </a:lnSpc>
            </a:pPr>
            <a:r>
              <a:rPr lang="en-US" dirty="0"/>
              <a:t>Need to focus on </a:t>
            </a:r>
            <a:r>
              <a:rPr lang="en-US" dirty="0">
                <a:solidFill>
                  <a:srgbClr val="C00000"/>
                </a:solidFill>
              </a:rPr>
              <a:t>“diversion in response to price changes,” </a:t>
            </a:r>
            <a:r>
              <a:rPr lang="en-US" dirty="0"/>
              <a:t>not simply </a:t>
            </a:r>
            <a:r>
              <a:rPr lang="en-US" dirty="0">
                <a:solidFill>
                  <a:srgbClr val="C00000"/>
                </a:solidFill>
              </a:rPr>
              <a:t>“switching over time,” </a:t>
            </a:r>
            <a:r>
              <a:rPr lang="en-US" dirty="0"/>
              <a:t>which can occur for many reasons.</a:t>
            </a:r>
          </a:p>
          <a:p>
            <a:pPr lvl="1">
              <a:lnSpc>
                <a:spcPct val="110000"/>
              </a:lnSpc>
            </a:pPr>
            <a:r>
              <a:rPr lang="en-US" dirty="0"/>
              <a:t>No reliable diversion evidence here</a:t>
            </a:r>
          </a:p>
          <a:p>
            <a:pPr lvl="1">
              <a:lnSpc>
                <a:spcPct val="110000"/>
              </a:lnSpc>
            </a:pPr>
            <a:endParaRPr lang="en-US" dirty="0"/>
          </a:p>
        </p:txBody>
      </p:sp>
      <p:sp>
        <p:nvSpPr>
          <p:cNvPr id="4" name="Slide Number Placeholder 3">
            <a:extLst>
              <a:ext uri="{FF2B5EF4-FFF2-40B4-BE49-F238E27FC236}">
                <a16:creationId xmlns:a16="http://schemas.microsoft.com/office/drawing/2014/main" id="{F2928A5B-1C7A-4810-AFAA-19B3AD869E7B}"/>
              </a:ext>
            </a:extLst>
          </p:cNvPr>
          <p:cNvSpPr>
            <a:spLocks noGrp="1"/>
          </p:cNvSpPr>
          <p:nvPr>
            <p:ph type="sldNum" sz="quarter" idx="12"/>
          </p:nvPr>
        </p:nvSpPr>
        <p:spPr/>
        <p:txBody>
          <a:bodyPr/>
          <a:lstStyle/>
          <a:p>
            <a:fld id="{A3FA0A93-60EE-4E9D-852F-604094E61050}" type="slidenum">
              <a:rPr lang="en-US" smtClean="0"/>
              <a:t>25</a:t>
            </a:fld>
            <a:endParaRPr lang="en-US"/>
          </a:p>
        </p:txBody>
      </p:sp>
      <p:cxnSp>
        <p:nvCxnSpPr>
          <p:cNvPr id="5" name="Straight Arrow Connector 4">
            <a:extLst>
              <a:ext uri="{FF2B5EF4-FFF2-40B4-BE49-F238E27FC236}">
                <a16:creationId xmlns:a16="http://schemas.microsoft.com/office/drawing/2014/main" id="{F2CF92EE-25C9-4837-9DA6-2A8CD9C4A2E3}"/>
              </a:ext>
            </a:extLst>
          </p:cNvPr>
          <p:cNvCxnSpPr>
            <a:cxnSpLocks/>
          </p:cNvCxnSpPr>
          <p:nvPr/>
        </p:nvCxnSpPr>
        <p:spPr>
          <a:xfrm flipH="1">
            <a:off x="7323227" y="5134407"/>
            <a:ext cx="1087348" cy="3689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6885B4C-7D21-44C6-8209-1C901CE03469}"/>
              </a:ext>
            </a:extLst>
          </p:cNvPr>
          <p:cNvSpPr txBox="1"/>
          <p:nvPr/>
        </p:nvSpPr>
        <p:spPr>
          <a:xfrm>
            <a:off x="8726302" y="4602024"/>
            <a:ext cx="3027334" cy="2031325"/>
          </a:xfrm>
          <a:prstGeom prst="rect">
            <a:avLst/>
          </a:prstGeom>
          <a:noFill/>
          <a:ln w="38100">
            <a:solidFill>
              <a:srgbClr val="0070C0"/>
            </a:solidFill>
          </a:ln>
        </p:spPr>
        <p:txBody>
          <a:bodyPr wrap="square" rtlCol="0">
            <a:spAutoFit/>
          </a:bodyPr>
          <a:lstStyle/>
          <a:p>
            <a:r>
              <a:rPr lang="en-US" b="1" i="1" dirty="0">
                <a:solidFill>
                  <a:srgbClr val="0070C0"/>
                </a:solidFill>
              </a:rPr>
              <a:t>Important issue in applying the HMT.  Easier to get data on consumer </a:t>
            </a:r>
            <a:r>
              <a:rPr lang="en-US" b="1" i="1" dirty="0">
                <a:solidFill>
                  <a:srgbClr val="0070C0"/>
                </a:solidFill>
                <a:highlight>
                  <a:srgbClr val="FFFF00"/>
                </a:highlight>
              </a:rPr>
              <a:t>“switches”  </a:t>
            </a:r>
            <a:r>
              <a:rPr lang="en-US" b="1" i="1" dirty="0">
                <a:solidFill>
                  <a:srgbClr val="0070C0"/>
                </a:solidFill>
              </a:rPr>
              <a:t>(i.e., for all reasons) than the natural experiment of </a:t>
            </a:r>
            <a:r>
              <a:rPr lang="en-US" b="1" i="1" dirty="0">
                <a:solidFill>
                  <a:srgbClr val="0070C0"/>
                </a:solidFill>
                <a:highlight>
                  <a:srgbClr val="FFFF00"/>
                </a:highlight>
              </a:rPr>
              <a:t>“diversions” </a:t>
            </a:r>
            <a:r>
              <a:rPr lang="en-US" b="1" i="1" dirty="0">
                <a:solidFill>
                  <a:srgbClr val="0070C0"/>
                </a:solidFill>
              </a:rPr>
              <a:t>(i.e., “switches in response to price changes”</a:t>
            </a:r>
          </a:p>
        </p:txBody>
      </p:sp>
    </p:spTree>
    <p:extLst>
      <p:ext uri="{BB962C8B-B14F-4D97-AF65-F5344CB8AC3E}">
        <p14:creationId xmlns:p14="http://schemas.microsoft.com/office/powerpoint/2010/main" val="29357943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AB987-554B-4905-B16C-85D0277175DC}"/>
              </a:ext>
            </a:extLst>
          </p:cNvPr>
          <p:cNvSpPr>
            <a:spLocks noGrp="1"/>
          </p:cNvSpPr>
          <p:nvPr>
            <p:ph type="title"/>
          </p:nvPr>
        </p:nvSpPr>
        <p:spPr/>
        <p:txBody>
          <a:bodyPr/>
          <a:lstStyle/>
          <a:p>
            <a:pPr algn="ctr"/>
            <a:r>
              <a:rPr lang="en-US" dirty="0"/>
              <a:t>The HMGs’ Hypothetical Monopolist Test (Details)</a:t>
            </a:r>
            <a:br>
              <a:rPr lang="en-US" dirty="0"/>
            </a:br>
            <a:endParaRPr lang="en-US" dirty="0"/>
          </a:p>
        </p:txBody>
      </p:sp>
      <p:sp>
        <p:nvSpPr>
          <p:cNvPr id="3" name="Text Placeholder 2">
            <a:extLst>
              <a:ext uri="{FF2B5EF4-FFF2-40B4-BE49-F238E27FC236}">
                <a16:creationId xmlns:a16="http://schemas.microsoft.com/office/drawing/2014/main" id="{5568329A-8B06-40DF-9F02-8D3CED68E8BB}"/>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997A6FB7-6F67-4BD5-A717-4F1E8E65F52E}"/>
              </a:ext>
            </a:extLst>
          </p:cNvPr>
          <p:cNvSpPr>
            <a:spLocks noGrp="1"/>
          </p:cNvSpPr>
          <p:nvPr>
            <p:ph type="sldNum" sz="quarter" idx="12"/>
          </p:nvPr>
        </p:nvSpPr>
        <p:spPr/>
        <p:txBody>
          <a:bodyPr/>
          <a:lstStyle/>
          <a:p>
            <a:fld id="{A3FA0A93-60EE-4E9D-852F-604094E61050}" type="slidenum">
              <a:rPr lang="en-US" smtClean="0"/>
              <a:t>26</a:t>
            </a:fld>
            <a:endParaRPr lang="en-US"/>
          </a:p>
        </p:txBody>
      </p:sp>
    </p:spTree>
    <p:extLst>
      <p:ext uri="{BB962C8B-B14F-4D97-AF65-F5344CB8AC3E}">
        <p14:creationId xmlns:p14="http://schemas.microsoft.com/office/powerpoint/2010/main" val="2510377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77945" y="-134496"/>
            <a:ext cx="10515600" cy="1325563"/>
          </a:xfrm>
        </p:spPr>
        <p:txBody>
          <a:bodyPr>
            <a:normAutofit fontScale="90000"/>
          </a:bodyPr>
          <a:lstStyle/>
          <a:p>
            <a:r>
              <a:rPr lang="en-US" dirty="0"/>
              <a:t>Hypothetical Monopolist Test: Analyze Scope and Magnitude of </a:t>
            </a:r>
            <a:br>
              <a:rPr lang="en-US" dirty="0"/>
            </a:br>
            <a:r>
              <a:rPr lang="en-US" dirty="0"/>
              <a:t>Buyer Substitution</a:t>
            </a:r>
          </a:p>
        </p:txBody>
      </p:sp>
      <p:sp>
        <p:nvSpPr>
          <p:cNvPr id="5" name="Content Placeholder 4"/>
          <p:cNvSpPr>
            <a:spLocks noGrp="1"/>
          </p:cNvSpPr>
          <p:nvPr>
            <p:ph idx="1"/>
          </p:nvPr>
        </p:nvSpPr>
        <p:spPr>
          <a:xfrm>
            <a:off x="443680" y="1315093"/>
            <a:ext cx="8236300" cy="5651356"/>
          </a:xfrm>
        </p:spPr>
        <p:txBody>
          <a:bodyPr>
            <a:normAutofit fontScale="92500" lnSpcReduction="20000"/>
          </a:bodyPr>
          <a:lstStyle/>
          <a:p>
            <a:r>
              <a:rPr lang="en-US" sz="2200" dirty="0"/>
              <a:t>Hypothetical Monopolist Test (HMT) </a:t>
            </a:r>
          </a:p>
          <a:p>
            <a:pPr lvl="1"/>
            <a:r>
              <a:rPr lang="en-US" sz="1800" dirty="0"/>
              <a:t>Suppose that a hypothetical monopolist </a:t>
            </a:r>
            <a:r>
              <a:rPr lang="en-US" sz="1800" i="1" dirty="0"/>
              <a:t>(or a legal cartel) </a:t>
            </a:r>
            <a:r>
              <a:rPr lang="en-US" sz="1800" dirty="0"/>
              <a:t>controlled prices for a group of products (a “candidate market”) </a:t>
            </a:r>
          </a:p>
          <a:p>
            <a:pPr lvl="1"/>
            <a:r>
              <a:rPr lang="en-US" sz="1800" dirty="0"/>
              <a:t>Suppose the HM instituted a </a:t>
            </a:r>
            <a:r>
              <a:rPr lang="en-US" sz="1800" i="1" dirty="0" err="1"/>
              <a:t>SSNIP</a:t>
            </a:r>
            <a:r>
              <a:rPr lang="en-US" sz="1800" i="1" dirty="0"/>
              <a:t> (</a:t>
            </a:r>
            <a:r>
              <a:rPr lang="en-US" sz="1800" dirty="0"/>
              <a:t>“Small but Significant and Non-Transitory Increase in Price.”)</a:t>
            </a:r>
          </a:p>
          <a:p>
            <a:pPr lvl="1"/>
            <a:r>
              <a:rPr lang="en-US" sz="1800" dirty="0"/>
              <a:t>Would that price increase raise its profits?  Would the HM have the incentive to implement the </a:t>
            </a:r>
            <a:r>
              <a:rPr lang="en-US" sz="1800" i="1" dirty="0" err="1"/>
              <a:t>SSNIP</a:t>
            </a:r>
            <a:endParaRPr lang="en-US" sz="1800" i="1" dirty="0"/>
          </a:p>
          <a:p>
            <a:pPr lvl="1"/>
            <a:r>
              <a:rPr lang="en-US" sz="1800" b="1" dirty="0">
                <a:solidFill>
                  <a:srgbClr val="C00000"/>
                </a:solidFill>
              </a:rPr>
              <a:t>Precise Test: If a SSNIP of at least 5% would be profit-maximizing, then the group of firms is determined to be a relevant market </a:t>
            </a:r>
          </a:p>
          <a:p>
            <a:r>
              <a:rPr lang="en-US" sz="2200" dirty="0"/>
              <a:t>Underlying Economics</a:t>
            </a:r>
          </a:p>
          <a:p>
            <a:pPr lvl="1"/>
            <a:r>
              <a:rPr lang="en-US" sz="1800" dirty="0">
                <a:solidFill>
                  <a:srgbClr val="C00000"/>
                </a:solidFill>
              </a:rPr>
              <a:t>If the </a:t>
            </a:r>
            <a:r>
              <a:rPr lang="en-US" sz="1800" b="1" dirty="0">
                <a:solidFill>
                  <a:srgbClr val="C00000"/>
                </a:solidFill>
              </a:rPr>
              <a:t>“own elasticity of demand” </a:t>
            </a:r>
            <a:r>
              <a:rPr lang="en-US" sz="1800" dirty="0">
                <a:solidFill>
                  <a:srgbClr val="C00000"/>
                </a:solidFill>
              </a:rPr>
              <a:t>is sufficiently low, then the </a:t>
            </a:r>
            <a:r>
              <a:rPr lang="en-US" sz="1800" dirty="0" err="1">
                <a:solidFill>
                  <a:srgbClr val="C00000"/>
                </a:solidFill>
              </a:rPr>
              <a:t>SSNIP</a:t>
            </a:r>
            <a:r>
              <a:rPr lang="en-US" sz="1800" dirty="0">
                <a:solidFill>
                  <a:srgbClr val="C00000"/>
                </a:solidFill>
              </a:rPr>
              <a:t> would be profitable and a </a:t>
            </a:r>
            <a:r>
              <a:rPr lang="en-US" sz="1800" dirty="0" err="1">
                <a:solidFill>
                  <a:srgbClr val="C00000"/>
                </a:solidFill>
              </a:rPr>
              <a:t>SSNIP</a:t>
            </a:r>
            <a:r>
              <a:rPr lang="en-US" sz="1800" dirty="0">
                <a:solidFill>
                  <a:srgbClr val="C00000"/>
                </a:solidFill>
              </a:rPr>
              <a:t> of that level or more would be profit-maximization. </a:t>
            </a:r>
          </a:p>
          <a:p>
            <a:pPr lvl="1"/>
            <a:r>
              <a:rPr lang="en-US" sz="1800" dirty="0"/>
              <a:t>Thus, the group of firms will be said to comprise A relevant market  </a:t>
            </a:r>
          </a:p>
          <a:p>
            <a:pPr lvl="1"/>
            <a:r>
              <a:rPr lang="en-US" sz="1800" dirty="0"/>
              <a:t>The calculation of profitability involves comparing the estimated own elasticity to the average price-cost margin for the group of firms</a:t>
            </a:r>
          </a:p>
          <a:p>
            <a:r>
              <a:rPr lang="en-US" sz="2200" dirty="0"/>
              <a:t>SSNIP Level</a:t>
            </a:r>
          </a:p>
          <a:p>
            <a:pPr lvl="1"/>
            <a:r>
              <a:rPr lang="en-US" sz="1800" dirty="0"/>
              <a:t>Generally, but not always 5%.</a:t>
            </a:r>
          </a:p>
          <a:p>
            <a:pPr lvl="1"/>
            <a:r>
              <a:rPr lang="en-US" sz="1800" dirty="0"/>
              <a:t>Maybe lower (e.g., for supermarkets which have very low profit rates); Sometimes larger -10% </a:t>
            </a:r>
          </a:p>
          <a:p>
            <a:r>
              <a:rPr lang="en-US" sz="2200" dirty="0">
                <a:solidFill>
                  <a:srgbClr val="C00000"/>
                </a:solidFill>
              </a:rPr>
              <a:t>2010 HMGs also stress:</a:t>
            </a:r>
          </a:p>
          <a:p>
            <a:pPr lvl="1"/>
            <a:r>
              <a:rPr lang="en-US" sz="1800" b="1" i="1" dirty="0">
                <a:solidFill>
                  <a:srgbClr val="C00000"/>
                </a:solidFill>
              </a:rPr>
              <a:t>Agency need not start with market definition (HMGs § 4)</a:t>
            </a:r>
          </a:p>
          <a:p>
            <a:pPr lvl="1"/>
            <a:r>
              <a:rPr lang="en-US" sz="1800" dirty="0"/>
              <a:t>But “always necessary” to evaluate buyer alternatives at some point. </a:t>
            </a:r>
            <a:endParaRPr lang="en-US" dirty="0"/>
          </a:p>
          <a:p>
            <a:pPr lvl="1"/>
            <a:endParaRPr lang="en-US" sz="1800" dirty="0"/>
          </a:p>
        </p:txBody>
      </p:sp>
      <p:sp>
        <p:nvSpPr>
          <p:cNvPr id="31748" name="Slide Number Placeholder 3"/>
          <p:cNvSpPr>
            <a:spLocks noGrp="1"/>
          </p:cNvSpPr>
          <p:nvPr>
            <p:ph type="sldNum" sz="quarter" idx="12"/>
          </p:nvPr>
        </p:nvSpPr>
        <p:spPr>
          <a:noFill/>
        </p:spPr>
        <p:txBody>
          <a:bodyPr/>
          <a:lstStyle/>
          <a:p>
            <a:fld id="{8EAA8444-2695-4C71-AC04-EBE394983C53}" type="slidenum">
              <a:rPr lang="en-US" smtClean="0"/>
              <a:pPr/>
              <a:t>27</a:t>
            </a:fld>
            <a:endParaRPr lang="en-US" dirty="0"/>
          </a:p>
        </p:txBody>
      </p:sp>
      <p:sp>
        <p:nvSpPr>
          <p:cNvPr id="3" name="TextBox 2">
            <a:extLst>
              <a:ext uri="{FF2B5EF4-FFF2-40B4-BE49-F238E27FC236}">
                <a16:creationId xmlns:a16="http://schemas.microsoft.com/office/drawing/2014/main" id="{D547DFAB-BBDF-45E4-BA92-7F194EDE834B}"/>
              </a:ext>
            </a:extLst>
          </p:cNvPr>
          <p:cNvSpPr txBox="1"/>
          <p:nvPr/>
        </p:nvSpPr>
        <p:spPr>
          <a:xfrm>
            <a:off x="8770856" y="798844"/>
            <a:ext cx="2743199" cy="1200329"/>
          </a:xfrm>
          <a:prstGeom prst="rect">
            <a:avLst/>
          </a:prstGeom>
          <a:noFill/>
          <a:ln w="38100">
            <a:solidFill>
              <a:srgbClr val="0070C0"/>
            </a:solidFill>
          </a:ln>
        </p:spPr>
        <p:txBody>
          <a:bodyPr wrap="square" rtlCol="0">
            <a:spAutoFit/>
          </a:bodyPr>
          <a:lstStyle/>
          <a:p>
            <a:r>
              <a:rPr lang="en-US" sz="1800" b="1" i="1" dirty="0">
                <a:solidFill>
                  <a:srgbClr val="0070C0"/>
                </a:solidFill>
              </a:rPr>
              <a:t>Test focuses on </a:t>
            </a:r>
            <a:r>
              <a:rPr lang="en-US" sz="1800" b="1" i="1" dirty="0">
                <a:solidFill>
                  <a:srgbClr val="C00000"/>
                </a:solidFill>
              </a:rPr>
              <a:t>demand substitution</a:t>
            </a:r>
            <a:r>
              <a:rPr lang="en-US" sz="1800" b="1" i="1" dirty="0">
                <a:solidFill>
                  <a:srgbClr val="0070C0"/>
                </a:solidFill>
              </a:rPr>
              <a:t>, NOT supply. Supply substitution is treated elsewhere.  </a:t>
            </a:r>
          </a:p>
        </p:txBody>
      </p:sp>
      <p:sp>
        <p:nvSpPr>
          <p:cNvPr id="4" name="TextBox 3">
            <a:extLst>
              <a:ext uri="{FF2B5EF4-FFF2-40B4-BE49-F238E27FC236}">
                <a16:creationId xmlns:a16="http://schemas.microsoft.com/office/drawing/2014/main" id="{26CD5C7B-8D4F-4659-B19A-8885315726F5}"/>
              </a:ext>
            </a:extLst>
          </p:cNvPr>
          <p:cNvSpPr txBox="1"/>
          <p:nvPr/>
        </p:nvSpPr>
        <p:spPr>
          <a:xfrm>
            <a:off x="9215288" y="3628809"/>
            <a:ext cx="2219849" cy="1200329"/>
          </a:xfrm>
          <a:prstGeom prst="rect">
            <a:avLst/>
          </a:prstGeom>
          <a:noFill/>
          <a:ln w="38100">
            <a:solidFill>
              <a:srgbClr val="0070C0"/>
            </a:solidFill>
          </a:ln>
        </p:spPr>
        <p:txBody>
          <a:bodyPr wrap="square" rtlCol="0">
            <a:spAutoFit/>
          </a:bodyPr>
          <a:lstStyle/>
          <a:p>
            <a:r>
              <a:rPr lang="en-US" b="1" i="1" dirty="0" err="1">
                <a:solidFill>
                  <a:srgbClr val="0070C0"/>
                </a:solidFill>
              </a:rPr>
              <a:t>duPont</a:t>
            </a:r>
            <a:r>
              <a:rPr lang="en-US" b="1" i="1" dirty="0">
                <a:solidFill>
                  <a:srgbClr val="0070C0"/>
                </a:solidFill>
              </a:rPr>
              <a:t> used </a:t>
            </a:r>
            <a:br>
              <a:rPr lang="en-US" b="1" i="1" dirty="0">
                <a:solidFill>
                  <a:srgbClr val="0070C0"/>
                </a:solidFill>
              </a:rPr>
            </a:br>
            <a:r>
              <a:rPr lang="en-US" b="1" i="1" dirty="0">
                <a:solidFill>
                  <a:srgbClr val="0070C0"/>
                </a:solidFill>
              </a:rPr>
              <a:t>“cross-elasticity,” which is related to the own-elasticity</a:t>
            </a:r>
          </a:p>
        </p:txBody>
      </p:sp>
      <p:cxnSp>
        <p:nvCxnSpPr>
          <p:cNvPr id="13" name="Straight Arrow Connector 12">
            <a:extLst>
              <a:ext uri="{FF2B5EF4-FFF2-40B4-BE49-F238E27FC236}">
                <a16:creationId xmlns:a16="http://schemas.microsoft.com/office/drawing/2014/main" id="{53E43734-2AFC-4B66-9B65-16EFB3821E70}"/>
              </a:ext>
            </a:extLst>
          </p:cNvPr>
          <p:cNvCxnSpPr>
            <a:cxnSpLocks/>
            <a:stCxn id="4" idx="1"/>
          </p:cNvCxnSpPr>
          <p:nvPr/>
        </p:nvCxnSpPr>
        <p:spPr>
          <a:xfrm flipH="1" flipV="1">
            <a:off x="8144672" y="3539096"/>
            <a:ext cx="1070616" cy="68987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B636413-FAE2-48A4-A182-C2635D98AE00}"/>
              </a:ext>
            </a:extLst>
          </p:cNvPr>
          <p:cNvSpPr txBox="1"/>
          <p:nvPr/>
        </p:nvSpPr>
        <p:spPr>
          <a:xfrm>
            <a:off x="8679980" y="4969496"/>
            <a:ext cx="3443675" cy="646331"/>
          </a:xfrm>
          <a:prstGeom prst="rect">
            <a:avLst/>
          </a:prstGeom>
          <a:noFill/>
          <a:ln w="38100">
            <a:solidFill>
              <a:srgbClr val="0070C0"/>
            </a:solidFill>
          </a:ln>
        </p:spPr>
        <p:txBody>
          <a:bodyPr wrap="square" rtlCol="0">
            <a:spAutoFit/>
          </a:bodyPr>
          <a:lstStyle/>
          <a:p>
            <a:r>
              <a:rPr lang="en-US" b="1" i="1" dirty="0">
                <a:solidFill>
                  <a:srgbClr val="0070C0"/>
                </a:solidFill>
              </a:rPr>
              <a:t>Quantitative methodology to be discussed</a:t>
            </a:r>
          </a:p>
        </p:txBody>
      </p:sp>
      <p:cxnSp>
        <p:nvCxnSpPr>
          <p:cNvPr id="10" name="Straight Arrow Connector 9">
            <a:extLst>
              <a:ext uri="{FF2B5EF4-FFF2-40B4-BE49-F238E27FC236}">
                <a16:creationId xmlns:a16="http://schemas.microsoft.com/office/drawing/2014/main" id="{A9BEBB5F-FB10-4F42-BF43-6304C9A41693}"/>
              </a:ext>
            </a:extLst>
          </p:cNvPr>
          <p:cNvCxnSpPr>
            <a:cxnSpLocks/>
          </p:cNvCxnSpPr>
          <p:nvPr/>
        </p:nvCxnSpPr>
        <p:spPr>
          <a:xfrm flipH="1" flipV="1">
            <a:off x="7162752" y="4644857"/>
            <a:ext cx="1070617" cy="2743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49587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BD343-EA28-4709-A62A-3847C3C44469}"/>
              </a:ext>
            </a:extLst>
          </p:cNvPr>
          <p:cNvSpPr>
            <a:spLocks noGrp="1"/>
          </p:cNvSpPr>
          <p:nvPr>
            <p:ph type="title"/>
          </p:nvPr>
        </p:nvSpPr>
        <p:spPr>
          <a:xfrm>
            <a:off x="632717" y="365125"/>
            <a:ext cx="10926566" cy="1325563"/>
          </a:xfrm>
        </p:spPr>
        <p:txBody>
          <a:bodyPr/>
          <a:lstStyle/>
          <a:p>
            <a:r>
              <a:rPr lang="en-US" dirty="0"/>
              <a:t>Technical Sidebar: “Own” vs “Cross-Elasticity” of Demand </a:t>
            </a:r>
            <a:r>
              <a:rPr lang="en-US" sz="2000" i="1" dirty="0">
                <a:solidFill>
                  <a:srgbClr val="00B0F0"/>
                </a:solidFill>
              </a:rPr>
              <a:t>(p.749)</a:t>
            </a:r>
            <a:endParaRPr lang="en-US" i="1" dirty="0">
              <a:solidFill>
                <a:srgbClr val="00B0F0"/>
              </a:solidFill>
            </a:endParaRPr>
          </a:p>
        </p:txBody>
      </p:sp>
      <p:sp>
        <p:nvSpPr>
          <p:cNvPr id="3" name="Content Placeholder 2">
            <a:extLst>
              <a:ext uri="{FF2B5EF4-FFF2-40B4-BE49-F238E27FC236}">
                <a16:creationId xmlns:a16="http://schemas.microsoft.com/office/drawing/2014/main" id="{1977B5C4-B4FE-4FB8-8B2A-2064709B58EA}"/>
              </a:ext>
            </a:extLst>
          </p:cNvPr>
          <p:cNvSpPr>
            <a:spLocks noGrp="1"/>
          </p:cNvSpPr>
          <p:nvPr>
            <p:ph idx="1"/>
          </p:nvPr>
        </p:nvSpPr>
        <p:spPr>
          <a:xfrm>
            <a:off x="632717" y="1599593"/>
            <a:ext cx="9918843" cy="4351338"/>
          </a:xfrm>
        </p:spPr>
        <p:txBody>
          <a:bodyPr>
            <a:normAutofit/>
          </a:bodyPr>
          <a:lstStyle/>
          <a:p>
            <a:r>
              <a:rPr lang="en-US" sz="2400" dirty="0"/>
              <a:t>Concepts are closely related, though different</a:t>
            </a:r>
          </a:p>
          <a:p>
            <a:pPr lvl="1"/>
            <a:r>
              <a:rPr lang="en-US" sz="2000" dirty="0">
                <a:solidFill>
                  <a:srgbClr val="C00000"/>
                </a:solidFill>
              </a:rPr>
              <a:t>Cross-Elasticity: </a:t>
            </a:r>
            <a:r>
              <a:rPr lang="en-US" sz="2000" dirty="0"/>
              <a:t>If firm-1 raises price by 1%, cross-elasticity is the percentage of sales lost to each other firm (i.e., firm-2, firm-3, etc.)</a:t>
            </a:r>
          </a:p>
          <a:p>
            <a:pPr lvl="1"/>
            <a:r>
              <a:rPr lang="en-US" sz="2000" dirty="0">
                <a:solidFill>
                  <a:srgbClr val="C00000"/>
                </a:solidFill>
              </a:rPr>
              <a:t>Own Elasticity: </a:t>
            </a:r>
            <a:r>
              <a:rPr lang="en-US" sz="2000" dirty="0"/>
              <a:t>If firm-1 raises price by 1%, own </a:t>
            </a:r>
            <a:r>
              <a:rPr lang="en-US" sz="2000" i="1" dirty="0"/>
              <a:t>elasticity</a:t>
            </a:r>
            <a:r>
              <a:rPr lang="en-US" sz="2000" dirty="0"/>
              <a:t> is the percentage of sales lost in total.</a:t>
            </a:r>
          </a:p>
          <a:p>
            <a:pPr lvl="1"/>
            <a:r>
              <a:rPr lang="en-US" sz="2000" dirty="0"/>
              <a:t>Thus, Own Elasticity is the </a:t>
            </a:r>
            <a:r>
              <a:rPr lang="en-US" sz="2000" i="1" dirty="0"/>
              <a:t>sum </a:t>
            </a:r>
            <a:r>
              <a:rPr lang="en-US" sz="2000" dirty="0"/>
              <a:t>of all these cross-elasticities </a:t>
            </a:r>
          </a:p>
          <a:p>
            <a:r>
              <a:rPr lang="en-US" sz="2400" dirty="0"/>
              <a:t>Potential Confusion</a:t>
            </a:r>
          </a:p>
          <a:p>
            <a:pPr lvl="1"/>
            <a:r>
              <a:rPr lang="en-US" sz="2000" dirty="0"/>
              <a:t>There are different cross-elasticities when </a:t>
            </a:r>
            <a:r>
              <a:rPr lang="en-US" sz="2000" i="1" dirty="0"/>
              <a:t>other firms </a:t>
            </a:r>
            <a:r>
              <a:rPr lang="en-US" sz="2000" dirty="0"/>
              <a:t>raise price</a:t>
            </a:r>
          </a:p>
          <a:p>
            <a:pPr lvl="1"/>
            <a:r>
              <a:rPr lang="en-US" sz="2000" dirty="0"/>
              <a:t>Example: If another firm (e.g., firm-2, firm-3, etc.) raises price by 1%, the cross-elasticity is the percentage of sales lost by that firm-</a:t>
            </a:r>
            <a:r>
              <a:rPr lang="en-US" sz="2000" i="1" dirty="0"/>
              <a:t>N</a:t>
            </a:r>
            <a:r>
              <a:rPr lang="en-US" sz="2000" dirty="0"/>
              <a:t> to firm-1</a:t>
            </a:r>
          </a:p>
          <a:p>
            <a:pPr lvl="1"/>
            <a:r>
              <a:rPr lang="en-US" sz="2000" dirty="0"/>
              <a:t>These cross-elasticities do </a:t>
            </a:r>
            <a:r>
              <a:rPr lang="en-US" sz="2000" i="1" dirty="0"/>
              <a:t>not </a:t>
            </a:r>
            <a:r>
              <a:rPr lang="en-US" sz="2000" dirty="0"/>
              <a:t>add up to the own elasticity of firm-1.</a:t>
            </a:r>
          </a:p>
        </p:txBody>
      </p:sp>
      <p:sp>
        <p:nvSpPr>
          <p:cNvPr id="4" name="Slide Number Placeholder 3">
            <a:extLst>
              <a:ext uri="{FF2B5EF4-FFF2-40B4-BE49-F238E27FC236}">
                <a16:creationId xmlns:a16="http://schemas.microsoft.com/office/drawing/2014/main" id="{FD533169-8F2B-47E0-95A1-D0A940956067}"/>
              </a:ext>
            </a:extLst>
          </p:cNvPr>
          <p:cNvSpPr>
            <a:spLocks noGrp="1"/>
          </p:cNvSpPr>
          <p:nvPr>
            <p:ph type="sldNum" sz="quarter" idx="12"/>
          </p:nvPr>
        </p:nvSpPr>
        <p:spPr/>
        <p:txBody>
          <a:bodyPr/>
          <a:lstStyle/>
          <a:p>
            <a:fld id="{A3FA0A93-60EE-4E9D-852F-604094E61050}" type="slidenum">
              <a:rPr lang="en-US" smtClean="0"/>
              <a:t>28</a:t>
            </a:fld>
            <a:endParaRPr lang="en-US"/>
          </a:p>
        </p:txBody>
      </p:sp>
    </p:spTree>
    <p:extLst>
      <p:ext uri="{BB962C8B-B14F-4D97-AF65-F5344CB8AC3E}">
        <p14:creationId xmlns:p14="http://schemas.microsoft.com/office/powerpoint/2010/main" val="1449255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noChangeArrowheads="1"/>
          </p:cNvSpPr>
          <p:nvPr>
            <p:ph type="title"/>
          </p:nvPr>
        </p:nvSpPr>
        <p:spPr>
          <a:xfrm>
            <a:off x="694360" y="136525"/>
            <a:ext cx="10946259" cy="1325563"/>
          </a:xfrm>
        </p:spPr>
        <p:txBody>
          <a:bodyPr>
            <a:normAutofit/>
          </a:bodyPr>
          <a:lstStyle/>
          <a:p>
            <a:r>
              <a:rPr lang="en-US" altLang="en-US" dirty="0"/>
              <a:t>Potential Market Definition Evidence </a:t>
            </a:r>
            <a:r>
              <a:rPr lang="en-US" altLang="en-US" sz="1800" i="1" dirty="0">
                <a:solidFill>
                  <a:srgbClr val="00B0F0"/>
                </a:solidFill>
              </a:rPr>
              <a:t>(pp. 753-56; also HMG </a:t>
            </a:r>
            <a:r>
              <a:rPr lang="en-US" sz="1800" i="1" dirty="0">
                <a:solidFill>
                  <a:srgbClr val="00B0F0"/>
                </a:solidFill>
                <a:effectLst/>
                <a:latin typeface="Times New Roman" panose="02020603050405020304" pitchFamily="18" charset="0"/>
                <a:ea typeface="Times New Roman" panose="02020603050405020304" pitchFamily="18" charset="0"/>
              </a:rPr>
              <a:t>§ 4.1.3)</a:t>
            </a:r>
            <a:br>
              <a:rPr lang="en-US" sz="1800" dirty="0">
                <a:effectLst/>
                <a:latin typeface="Times New Roman" panose="02020603050405020304" pitchFamily="18" charset="0"/>
                <a:ea typeface="Times New Roman" panose="02020603050405020304" pitchFamily="18" charset="0"/>
              </a:rPr>
            </a:br>
            <a:endParaRPr lang="en-US" altLang="en-US" i="1" dirty="0">
              <a:solidFill>
                <a:srgbClr val="00B0F0"/>
              </a:solidFill>
            </a:endParaRPr>
          </a:p>
        </p:txBody>
      </p:sp>
      <p:sp>
        <p:nvSpPr>
          <p:cNvPr id="37891" name="Content Placeholder 2"/>
          <p:cNvSpPr>
            <a:spLocks noGrp="1"/>
          </p:cNvSpPr>
          <p:nvPr>
            <p:ph idx="1"/>
          </p:nvPr>
        </p:nvSpPr>
        <p:spPr>
          <a:xfrm>
            <a:off x="465763" y="1403349"/>
            <a:ext cx="8647416" cy="5182386"/>
          </a:xfrm>
        </p:spPr>
        <p:txBody>
          <a:bodyPr>
            <a:normAutofit lnSpcReduction="10000"/>
          </a:bodyPr>
          <a:lstStyle/>
          <a:p>
            <a:pPr marL="182563" indent="-182563">
              <a:defRPr/>
            </a:pPr>
            <a:r>
              <a:rPr lang="en-US" sz="2400" b="1" i="1" dirty="0">
                <a:solidFill>
                  <a:srgbClr val="CC3300"/>
                </a:solidFill>
              </a:rPr>
              <a:t>Qualitative Evidence of Actual or Likely Buyer Substitution </a:t>
            </a:r>
          </a:p>
          <a:p>
            <a:pPr lvl="1" indent="-182563">
              <a:buFont typeface="Arial" charset="0"/>
              <a:buChar char="•"/>
              <a:defRPr/>
            </a:pPr>
            <a:r>
              <a:rPr lang="en-US" sz="2000" dirty="0"/>
              <a:t>Inferences drawn from product characteristics that matter to buyers </a:t>
            </a:r>
          </a:p>
          <a:p>
            <a:pPr lvl="1" indent="-182563">
              <a:buFont typeface="Arial" charset="0"/>
              <a:buChar char="•"/>
              <a:defRPr/>
            </a:pPr>
            <a:r>
              <a:rPr lang="en-US" sz="2000" dirty="0"/>
              <a:t>Documents showing how prices are determined by the firms (e.g., price zones)</a:t>
            </a:r>
          </a:p>
          <a:p>
            <a:pPr lvl="1" indent="-182563">
              <a:buFont typeface="Arial" charset="0"/>
              <a:buChar char="•"/>
              <a:defRPr/>
            </a:pPr>
            <a:r>
              <a:rPr lang="en-US" sz="2000" dirty="0"/>
              <a:t>Documents indicating how buyer substitution is monitored and understood by sellers</a:t>
            </a:r>
          </a:p>
          <a:p>
            <a:pPr lvl="1" indent="-182563">
              <a:buFont typeface="Arial" charset="0"/>
              <a:buChar char="•"/>
              <a:defRPr/>
            </a:pPr>
            <a:r>
              <a:rPr lang="en-US" sz="2000" dirty="0"/>
              <a:t>Analysis of industry experts</a:t>
            </a:r>
          </a:p>
          <a:p>
            <a:pPr indent="-182563">
              <a:buFont typeface="Arial" charset="0"/>
              <a:buChar char="•"/>
              <a:defRPr/>
            </a:pPr>
            <a:r>
              <a:rPr lang="en-US" sz="2400" b="1" i="1" dirty="0">
                <a:solidFill>
                  <a:srgbClr val="CC3300"/>
                </a:solidFill>
              </a:rPr>
              <a:t>Quantitative Evidence of Actual or Likely Buyer Substitution</a:t>
            </a:r>
            <a:endParaRPr lang="en-US" sz="2400" dirty="0"/>
          </a:p>
          <a:p>
            <a:pPr lvl="1" indent="-182563">
              <a:buFont typeface="Arial" charset="0"/>
              <a:buChar char="•"/>
              <a:defRPr/>
            </a:pPr>
            <a:r>
              <a:rPr lang="en-US" sz="2000" dirty="0"/>
              <a:t>Past responses of buyers to changes in relative prices </a:t>
            </a:r>
            <a:r>
              <a:rPr lang="en-US" sz="2000" i="1" dirty="0"/>
              <a:t>(including econometric estimates)</a:t>
            </a:r>
          </a:p>
          <a:p>
            <a:pPr lvl="1" indent="-182563">
              <a:buFont typeface="Arial" charset="0"/>
              <a:buChar char="•"/>
              <a:defRPr/>
            </a:pPr>
            <a:r>
              <a:rPr lang="en-US" sz="2000" dirty="0"/>
              <a:t>Buyer surveys indicating likely responses to price increases</a:t>
            </a:r>
          </a:p>
          <a:p>
            <a:pPr marL="182563" indent="-182563">
              <a:defRPr/>
            </a:pPr>
            <a:r>
              <a:rPr lang="en-US" sz="2400" b="1" i="1" dirty="0">
                <a:solidFill>
                  <a:srgbClr val="C00000"/>
                </a:solidFill>
              </a:rPr>
              <a:t>Direct Evidence; Natural experiments</a:t>
            </a:r>
          </a:p>
          <a:p>
            <a:pPr marL="857250" lvl="1" indent="-457200">
              <a:buFont typeface="Arial" panose="020B0604020202020204" pitchFamily="34" charset="0"/>
              <a:buChar char="•"/>
              <a:defRPr/>
            </a:pPr>
            <a:r>
              <a:rPr lang="en-US" sz="2000" dirty="0"/>
              <a:t>Relationship of price to number of competitors across </a:t>
            </a:r>
            <a:br>
              <a:rPr lang="en-US" sz="2000" dirty="0"/>
            </a:br>
            <a:r>
              <a:rPr lang="en-US" sz="2000" dirty="0"/>
              <a:t>local geographic markets</a:t>
            </a:r>
          </a:p>
          <a:p>
            <a:pPr marL="857250" lvl="1" indent="-457200">
              <a:buFont typeface="Arial" panose="020B0604020202020204" pitchFamily="34" charset="0"/>
              <a:buChar char="•"/>
              <a:defRPr/>
            </a:pPr>
            <a:r>
              <a:rPr lang="en-US" sz="2000" dirty="0"/>
              <a:t>Actual Reponses to rivals’ price changes</a:t>
            </a:r>
          </a:p>
          <a:p>
            <a:pPr marL="857250" lvl="1" indent="-457200">
              <a:buFont typeface="Arial" panose="020B0604020202020204" pitchFamily="34" charset="0"/>
              <a:buChar char="•"/>
              <a:defRPr/>
            </a:pPr>
            <a:r>
              <a:rPr lang="en-US" sz="2000" dirty="0"/>
              <a:t>Price impacts observed in previous mergers</a:t>
            </a:r>
          </a:p>
          <a:p>
            <a:pPr marL="0" indent="0">
              <a:buNone/>
              <a:defRPr/>
            </a:pPr>
            <a:endParaRPr lang="en-US" sz="2000" dirty="0"/>
          </a:p>
          <a:p>
            <a:pPr lvl="1" indent="-182563">
              <a:buFont typeface="Arial" charset="0"/>
              <a:buChar char="•"/>
              <a:defRPr/>
            </a:pPr>
            <a:endParaRPr lang="en-US" sz="1800" dirty="0"/>
          </a:p>
          <a:p>
            <a:pPr lvl="1" indent="-182563">
              <a:buFont typeface="Arial" charset="0"/>
              <a:buChar char="•"/>
              <a:defRPr/>
            </a:pPr>
            <a:endParaRPr lang="en-US" dirty="0"/>
          </a:p>
          <a:p>
            <a:pPr marL="182563" indent="-182563">
              <a:defRPr/>
            </a:pPr>
            <a:endParaRPr lang="en-US" dirty="0"/>
          </a:p>
        </p:txBody>
      </p:sp>
      <p:sp>
        <p:nvSpPr>
          <p:cNvPr id="3789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F4611356-5580-4FD0-B2AA-795C5D2A6375}" type="slidenum">
              <a:rPr lang="en-US" altLang="en-US" sz="1400" smtClean="0">
                <a:solidFill>
                  <a:srgbClr val="FFFFFF"/>
                </a:solidFill>
                <a:latin typeface="Tahoma" pitchFamily="34" charset="0"/>
              </a:rPr>
              <a:pPr>
                <a:spcBef>
                  <a:spcPct val="0"/>
                </a:spcBef>
                <a:buFontTx/>
                <a:buNone/>
              </a:pPr>
              <a:t>29</a:t>
            </a:fld>
            <a:endParaRPr lang="en-US" altLang="en-US" sz="1400">
              <a:solidFill>
                <a:srgbClr val="FFFFFF"/>
              </a:solidFill>
              <a:latin typeface="Tahoma" pitchFamily="34" charset="0"/>
            </a:endParaRPr>
          </a:p>
        </p:txBody>
      </p:sp>
      <p:cxnSp>
        <p:nvCxnSpPr>
          <p:cNvPr id="5" name="Straight Arrow Connector 4">
            <a:extLst>
              <a:ext uri="{FF2B5EF4-FFF2-40B4-BE49-F238E27FC236}">
                <a16:creationId xmlns:a16="http://schemas.microsoft.com/office/drawing/2014/main" id="{B3DA7360-9B93-41ED-A5FD-E2804C8B88FB}"/>
              </a:ext>
            </a:extLst>
          </p:cNvPr>
          <p:cNvCxnSpPr>
            <a:cxnSpLocks/>
          </p:cNvCxnSpPr>
          <p:nvPr/>
        </p:nvCxnSpPr>
        <p:spPr>
          <a:xfrm flipH="1">
            <a:off x="6318125" y="4880230"/>
            <a:ext cx="1397767" cy="1326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78FA45A-C8C2-4DFC-B7B1-F286FB24980D}"/>
              </a:ext>
            </a:extLst>
          </p:cNvPr>
          <p:cNvSpPr txBox="1"/>
          <p:nvPr/>
        </p:nvSpPr>
        <p:spPr>
          <a:xfrm>
            <a:off x="7970820" y="4444049"/>
            <a:ext cx="2262669" cy="923330"/>
          </a:xfrm>
          <a:prstGeom prst="rect">
            <a:avLst/>
          </a:prstGeom>
          <a:noFill/>
          <a:ln w="38100">
            <a:solidFill>
              <a:srgbClr val="0070C0"/>
            </a:solidFill>
          </a:ln>
        </p:spPr>
        <p:txBody>
          <a:bodyPr wrap="square" rtlCol="0">
            <a:spAutoFit/>
          </a:bodyPr>
          <a:lstStyle/>
          <a:p>
            <a:r>
              <a:rPr lang="en-US" b="1" i="1" dirty="0">
                <a:solidFill>
                  <a:srgbClr val="0070C0"/>
                </a:solidFill>
              </a:rPr>
              <a:t>Natural Experiments as the economist’s</a:t>
            </a:r>
            <a:br>
              <a:rPr lang="en-US" b="1" i="1" dirty="0">
                <a:solidFill>
                  <a:srgbClr val="0070C0"/>
                </a:solidFill>
              </a:rPr>
            </a:br>
            <a:r>
              <a:rPr lang="en-US" b="1" i="1" dirty="0">
                <a:solidFill>
                  <a:srgbClr val="0070C0"/>
                </a:solidFill>
              </a:rPr>
              <a:t>“gold standard”</a:t>
            </a:r>
          </a:p>
        </p:txBody>
      </p:sp>
      <p:cxnSp>
        <p:nvCxnSpPr>
          <p:cNvPr id="9" name="Straight Arrow Connector 8">
            <a:extLst>
              <a:ext uri="{FF2B5EF4-FFF2-40B4-BE49-F238E27FC236}">
                <a16:creationId xmlns:a16="http://schemas.microsoft.com/office/drawing/2014/main" id="{1F932C0A-B078-4BB9-A1E3-BA65CDC01DF4}"/>
              </a:ext>
            </a:extLst>
          </p:cNvPr>
          <p:cNvCxnSpPr>
            <a:cxnSpLocks/>
          </p:cNvCxnSpPr>
          <p:nvPr/>
        </p:nvCxnSpPr>
        <p:spPr>
          <a:xfrm flipH="1" flipV="1">
            <a:off x="6729573" y="5680101"/>
            <a:ext cx="1190091" cy="18529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9787496-E5EC-418B-AE28-01419F804D1A}"/>
              </a:ext>
            </a:extLst>
          </p:cNvPr>
          <p:cNvSpPr txBox="1"/>
          <p:nvPr/>
        </p:nvSpPr>
        <p:spPr>
          <a:xfrm>
            <a:off x="8164316" y="5680101"/>
            <a:ext cx="2743200" cy="923330"/>
          </a:xfrm>
          <a:prstGeom prst="rect">
            <a:avLst/>
          </a:prstGeom>
          <a:noFill/>
          <a:ln w="38100">
            <a:solidFill>
              <a:srgbClr val="0070C0"/>
            </a:solidFill>
          </a:ln>
        </p:spPr>
        <p:txBody>
          <a:bodyPr wrap="square" rtlCol="0">
            <a:spAutoFit/>
          </a:bodyPr>
          <a:lstStyle/>
          <a:p>
            <a:r>
              <a:rPr lang="en-US" b="1" i="1" dirty="0">
                <a:solidFill>
                  <a:srgbClr val="0070C0"/>
                </a:solidFill>
              </a:rPr>
              <a:t>Need to properly “control” for other factors that may affect prices</a:t>
            </a:r>
          </a:p>
        </p:txBody>
      </p:sp>
    </p:spTree>
    <p:extLst>
      <p:ext uri="{BB962C8B-B14F-4D97-AF65-F5344CB8AC3E}">
        <p14:creationId xmlns:p14="http://schemas.microsoft.com/office/powerpoint/2010/main" val="826357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noChangeArrowheads="1"/>
          </p:cNvSpPr>
          <p:nvPr>
            <p:ph type="title"/>
          </p:nvPr>
        </p:nvSpPr>
        <p:spPr>
          <a:xfrm>
            <a:off x="301375" y="-215758"/>
            <a:ext cx="10515600" cy="1325563"/>
          </a:xfrm>
        </p:spPr>
        <p:txBody>
          <a:bodyPr>
            <a:normAutofit/>
          </a:bodyPr>
          <a:lstStyle/>
          <a:p>
            <a:r>
              <a:rPr lang="en-US" altLang="en-US" dirty="0"/>
              <a:t>Why Define Markets: Antitrust Law and Merger Law</a:t>
            </a:r>
          </a:p>
        </p:txBody>
      </p:sp>
      <p:sp>
        <p:nvSpPr>
          <p:cNvPr id="3" name="Content Placeholder 2"/>
          <p:cNvSpPr>
            <a:spLocks noGrp="1"/>
          </p:cNvSpPr>
          <p:nvPr>
            <p:ph idx="1"/>
          </p:nvPr>
        </p:nvSpPr>
        <p:spPr>
          <a:xfrm>
            <a:off x="170475" y="920656"/>
            <a:ext cx="8574127" cy="5181600"/>
          </a:xfrm>
        </p:spPr>
        <p:txBody>
          <a:bodyPr rtlCol="0">
            <a:noAutofit/>
          </a:bodyPr>
          <a:lstStyle/>
          <a:p>
            <a:pPr marL="182880" indent="-182880">
              <a:spcBef>
                <a:spcPts val="600"/>
              </a:spcBef>
              <a:spcAft>
                <a:spcPts val="600"/>
              </a:spcAft>
              <a:defRPr/>
            </a:pPr>
            <a:r>
              <a:rPr lang="en-US" dirty="0"/>
              <a:t>Antitrust law generally</a:t>
            </a:r>
          </a:p>
          <a:p>
            <a:pPr marL="640080" lvl="1" indent="-182880">
              <a:spcBef>
                <a:spcPts val="600"/>
              </a:spcBef>
              <a:spcAft>
                <a:spcPts val="600"/>
              </a:spcAft>
              <a:defRPr/>
            </a:pPr>
            <a:r>
              <a:rPr lang="en-US" sz="2000" dirty="0"/>
              <a:t>Focus is harm from market power</a:t>
            </a:r>
          </a:p>
          <a:p>
            <a:pPr marL="640080" lvl="1" indent="-182880">
              <a:spcBef>
                <a:spcPts val="600"/>
              </a:spcBef>
              <a:spcAft>
                <a:spcPts val="600"/>
              </a:spcAft>
              <a:defRPr/>
            </a:pPr>
            <a:r>
              <a:rPr lang="en-US" sz="2000" dirty="0"/>
              <a:t>But, to measure market power, it sometimes is convenient to define a market </a:t>
            </a:r>
          </a:p>
          <a:p>
            <a:pPr marL="640080" lvl="1" indent="-182880">
              <a:spcBef>
                <a:spcPts val="600"/>
              </a:spcBef>
              <a:spcAft>
                <a:spcPts val="600"/>
              </a:spcAft>
              <a:defRPr/>
            </a:pPr>
            <a:r>
              <a:rPr lang="en-US" sz="2000" dirty="0"/>
              <a:t>(And some </a:t>
            </a:r>
            <a:r>
              <a:rPr lang="en-US" sz="2000" i="1" dirty="0"/>
              <a:t>erroneously </a:t>
            </a:r>
            <a:r>
              <a:rPr lang="en-US" sz="2000" dirty="0"/>
              <a:t>argue that you “must” define a market in order to measure market power.)</a:t>
            </a:r>
          </a:p>
          <a:p>
            <a:pPr marL="182880" indent="-182880">
              <a:spcBef>
                <a:spcPts val="600"/>
              </a:spcBef>
              <a:spcAft>
                <a:spcPts val="600"/>
              </a:spcAft>
              <a:defRPr/>
            </a:pPr>
            <a:r>
              <a:rPr lang="en-US" dirty="0"/>
              <a:t>Merger law</a:t>
            </a:r>
          </a:p>
          <a:p>
            <a:pPr marL="640080" lvl="1" indent="-182880">
              <a:spcBef>
                <a:spcPts val="600"/>
              </a:spcBef>
              <a:spcAft>
                <a:spcPts val="600"/>
              </a:spcAft>
              <a:defRPr/>
            </a:pPr>
            <a:r>
              <a:rPr lang="en-US" sz="2000" dirty="0"/>
              <a:t>Section 7 language line of commerce/section of the country </a:t>
            </a:r>
            <a:r>
              <a:rPr lang="en-US" sz="2000" i="1" dirty="0"/>
              <a:t>(but arguably a matter of interpretation)</a:t>
            </a:r>
            <a:r>
              <a:rPr lang="en-US" sz="2000" dirty="0"/>
              <a:t> </a:t>
            </a:r>
          </a:p>
          <a:p>
            <a:pPr marL="640080" lvl="1" indent="-182880">
              <a:spcBef>
                <a:spcPts val="600"/>
              </a:spcBef>
              <a:spcAft>
                <a:spcPts val="600"/>
              </a:spcAft>
              <a:defRPr/>
            </a:pPr>
            <a:r>
              <a:rPr lang="en-US" sz="2000" dirty="0"/>
              <a:t>A formal market definition is necessary for calculating market shares and concentration </a:t>
            </a:r>
          </a:p>
          <a:p>
            <a:pPr marL="640080" lvl="1" indent="-182880">
              <a:spcBef>
                <a:spcPts val="600"/>
              </a:spcBef>
              <a:spcAft>
                <a:spcPts val="600"/>
              </a:spcAft>
              <a:defRPr/>
            </a:pPr>
            <a:r>
              <a:rPr lang="en-US" sz="2000" dirty="0"/>
              <a:t>Anticompetitive Presumption based on Concentration (HHI)</a:t>
            </a:r>
          </a:p>
          <a:p>
            <a:pPr marL="640080" lvl="1" indent="-182880">
              <a:spcBef>
                <a:spcPts val="600"/>
              </a:spcBef>
              <a:spcAft>
                <a:spcPts val="600"/>
              </a:spcAft>
              <a:defRPr/>
            </a:pPr>
            <a:r>
              <a:rPr lang="en-US" sz="2000" dirty="0"/>
              <a:t>Courts use concentration and market shares as evidence </a:t>
            </a:r>
          </a:p>
          <a:p>
            <a:pPr marL="582930" lvl="1" indent="-182880" fontAlgn="auto">
              <a:spcBef>
                <a:spcPts val="600"/>
              </a:spcBef>
              <a:spcAft>
                <a:spcPts val="600"/>
              </a:spcAft>
              <a:buFont typeface="Arial" pitchFamily="34" charset="0"/>
              <a:buChar char="•"/>
              <a:defRPr/>
            </a:pPr>
            <a:endParaRPr lang="en-US" dirty="0"/>
          </a:p>
          <a:p>
            <a:pPr marL="125730" indent="-182880">
              <a:spcBef>
                <a:spcPts val="600"/>
              </a:spcBef>
              <a:spcAft>
                <a:spcPts val="600"/>
              </a:spcAft>
              <a:defRPr/>
            </a:pPr>
            <a:endParaRPr lang="en-US" dirty="0"/>
          </a:p>
        </p:txBody>
      </p:sp>
      <p:sp>
        <p:nvSpPr>
          <p:cNvPr id="358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A8B73DA1-9FA3-4E2C-A099-6C0E2626E8D5}" type="slidenum">
              <a:rPr lang="en-US" altLang="en-US" sz="1400" smtClean="0">
                <a:solidFill>
                  <a:srgbClr val="FFFFFF"/>
                </a:solidFill>
                <a:latin typeface="Tahoma" pitchFamily="34" charset="0"/>
              </a:rPr>
              <a:pPr>
                <a:spcBef>
                  <a:spcPct val="0"/>
                </a:spcBef>
                <a:buFontTx/>
                <a:buNone/>
              </a:pPr>
              <a:t>3</a:t>
            </a:fld>
            <a:endParaRPr lang="en-US" altLang="en-US" sz="1400">
              <a:solidFill>
                <a:srgbClr val="FFFFFF"/>
              </a:solidFill>
              <a:latin typeface="Tahoma" pitchFamily="34" charset="0"/>
            </a:endParaRPr>
          </a:p>
        </p:txBody>
      </p:sp>
    </p:spTree>
    <p:extLst>
      <p:ext uri="{BB962C8B-B14F-4D97-AF65-F5344CB8AC3E}">
        <p14:creationId xmlns:p14="http://schemas.microsoft.com/office/powerpoint/2010/main" val="14095646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C8160-F768-42EE-BD36-2C5AA1FCBFE6}"/>
              </a:ext>
            </a:extLst>
          </p:cNvPr>
          <p:cNvSpPr>
            <a:spLocks noGrp="1"/>
          </p:cNvSpPr>
          <p:nvPr>
            <p:ph type="title"/>
          </p:nvPr>
        </p:nvSpPr>
        <p:spPr>
          <a:xfrm>
            <a:off x="838200" y="313754"/>
            <a:ext cx="10515600" cy="1325563"/>
          </a:xfrm>
        </p:spPr>
        <p:txBody>
          <a:bodyPr/>
          <a:lstStyle/>
          <a:p>
            <a:pPr algn="just"/>
            <a:r>
              <a:rPr lang="en-US" dirty="0"/>
              <a:t>Language in Evidence List in HMGs </a:t>
            </a:r>
            <a:r>
              <a:rPr lang="en-US" dirty="0">
                <a:effectLst/>
                <a:latin typeface="Times New Roman" panose="02020603050405020304" pitchFamily="18" charset="0"/>
                <a:ea typeface="Times New Roman" panose="02020603050405020304" pitchFamily="18" charset="0"/>
              </a:rPr>
              <a:t>§ 4.1.3</a:t>
            </a:r>
            <a:endParaRPr lang="en-US" dirty="0"/>
          </a:p>
        </p:txBody>
      </p:sp>
      <p:sp>
        <p:nvSpPr>
          <p:cNvPr id="3" name="Content Placeholder 2">
            <a:extLst>
              <a:ext uri="{FF2B5EF4-FFF2-40B4-BE49-F238E27FC236}">
                <a16:creationId xmlns:a16="http://schemas.microsoft.com/office/drawing/2014/main" id="{EDC7561F-8715-4750-ACB8-D2B643902F03}"/>
              </a:ext>
            </a:extLst>
          </p:cNvPr>
          <p:cNvSpPr>
            <a:spLocks noGrp="1"/>
          </p:cNvSpPr>
          <p:nvPr>
            <p:ph idx="1"/>
          </p:nvPr>
        </p:nvSpPr>
        <p:spPr>
          <a:xfrm>
            <a:off x="622443" y="1537947"/>
            <a:ext cx="8552379" cy="5183528"/>
          </a:xfrm>
        </p:spPr>
        <p:txBody>
          <a:bodyPr>
            <a:normAutofit fontScale="92500" lnSpcReduction="20000"/>
          </a:bodyPr>
          <a:lstStyle/>
          <a:p>
            <a:pPr marL="342900" marR="0" lvl="0" indent="-342900">
              <a:lnSpc>
                <a:spcPct val="100000"/>
              </a:lnSpc>
              <a:spcBef>
                <a:spcPts val="600"/>
              </a:spcBef>
              <a:spcAft>
                <a:spcPts val="0"/>
              </a:spcAft>
              <a:buSzPts val="1000"/>
              <a:buFont typeface="Symbol" panose="05050102010706020507" pitchFamily="18" charset="2"/>
              <a:buChar char=""/>
              <a:tabLst>
                <a:tab pos="457200" algn="l"/>
              </a:tabLst>
            </a:pPr>
            <a:r>
              <a:rPr lang="en-US" sz="2000" dirty="0">
                <a:effectLst/>
                <a:latin typeface="Times New Roman" panose="02020603050405020304" pitchFamily="18" charset="0"/>
                <a:ea typeface="Times New Roman" panose="02020603050405020304" pitchFamily="18" charset="0"/>
              </a:rPr>
              <a:t>How customers have shifted purchases in the past in response to relative changes in price or other terms and conditions; </a:t>
            </a:r>
          </a:p>
          <a:p>
            <a:pPr marL="342900" marR="0" lvl="0" indent="-342900">
              <a:lnSpc>
                <a:spcPct val="100000"/>
              </a:lnSpc>
              <a:spcBef>
                <a:spcPts val="600"/>
              </a:spcBef>
              <a:spcAft>
                <a:spcPts val="0"/>
              </a:spcAft>
              <a:buSzPts val="1000"/>
              <a:buFont typeface="Symbol" panose="05050102010706020507" pitchFamily="18" charset="2"/>
              <a:buChar char=""/>
              <a:tabLst>
                <a:tab pos="457200" algn="l"/>
              </a:tabLst>
            </a:pPr>
            <a:r>
              <a:rPr lang="en-US" sz="2000" dirty="0">
                <a:latin typeface="Times New Roman" panose="02020603050405020304" pitchFamily="18" charset="0"/>
                <a:ea typeface="Times New Roman" panose="02020603050405020304" pitchFamily="18" charset="0"/>
              </a:rPr>
              <a:t>I</a:t>
            </a:r>
            <a:r>
              <a:rPr lang="en-US" sz="2000" dirty="0">
                <a:effectLst/>
                <a:latin typeface="Times New Roman" panose="02020603050405020304" pitchFamily="18" charset="0"/>
                <a:ea typeface="Times New Roman" panose="02020603050405020304" pitchFamily="18" charset="0"/>
              </a:rPr>
              <a:t>nformation from buyers, including surveys, concerning how they would respond to price changes;</a:t>
            </a:r>
          </a:p>
          <a:p>
            <a:pPr marL="342900" marR="0" lvl="0" indent="-342900">
              <a:lnSpc>
                <a:spcPct val="100000"/>
              </a:lnSpc>
              <a:spcBef>
                <a:spcPts val="600"/>
              </a:spcBef>
              <a:spcAft>
                <a:spcPts val="0"/>
              </a:spcAft>
              <a:buSzPts val="1000"/>
              <a:buFont typeface="Symbol" panose="05050102010706020507" pitchFamily="18" charset="2"/>
              <a:buChar char=""/>
              <a:tabLst>
                <a:tab pos="457200" algn="l"/>
              </a:tabLst>
            </a:pPr>
            <a:r>
              <a:rPr lang="en-US" sz="2000" dirty="0">
                <a:latin typeface="Times New Roman" panose="02020603050405020304" pitchFamily="18" charset="0"/>
                <a:ea typeface="Times New Roman" panose="02020603050405020304" pitchFamily="18" charset="0"/>
              </a:rPr>
              <a:t>T</a:t>
            </a:r>
            <a:r>
              <a:rPr lang="en-US" sz="2000" dirty="0">
                <a:effectLst/>
                <a:latin typeface="Times New Roman" panose="02020603050405020304" pitchFamily="18" charset="0"/>
                <a:ea typeface="Times New Roman" panose="02020603050405020304" pitchFamily="18" charset="0"/>
              </a:rPr>
              <a:t>he conduct of industry participants, notably: </a:t>
            </a:r>
          </a:p>
          <a:p>
            <a:pPr marL="742950" marR="0" lvl="1" indent="-285750">
              <a:lnSpc>
                <a:spcPct val="100000"/>
              </a:lnSpc>
              <a:spcBef>
                <a:spcPts val="600"/>
              </a:spcBef>
              <a:spcAft>
                <a:spcPts val="0"/>
              </a:spcAft>
              <a:buSzPts val="1000"/>
              <a:buFont typeface="Courier New" panose="02070309020205020404" pitchFamily="49" charset="0"/>
              <a:buChar char="o"/>
              <a:tabLst>
                <a:tab pos="914400" algn="l"/>
              </a:tabLs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Sellers’ business decisions or business documents indicating sellers’ informed beliefs concerning how customers would substitute among products in response to relative changes in price;</a:t>
            </a:r>
          </a:p>
          <a:p>
            <a:pPr marL="742950" marR="0" lvl="1" indent="-285750">
              <a:lnSpc>
                <a:spcPct val="100000"/>
              </a:lnSpc>
              <a:spcBef>
                <a:spcPts val="600"/>
              </a:spcBef>
              <a:spcAft>
                <a:spcPts val="0"/>
              </a:spcAft>
              <a:buSzPts val="1000"/>
              <a:buFont typeface="Courier New" panose="02070309020205020404" pitchFamily="49" charset="0"/>
              <a:buChar char="o"/>
              <a:tabLst>
                <a:tab pos="914400" algn="l"/>
              </a:tabLst>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I</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ndustry participants’ behavior in tracking and responding to price changes by some or all rivals;</a:t>
            </a:r>
          </a:p>
          <a:p>
            <a:pPr marL="342900" marR="0" lvl="0" indent="-342900">
              <a:lnSpc>
                <a:spcPct val="100000"/>
              </a:lnSpc>
              <a:spcBef>
                <a:spcPts val="600"/>
              </a:spcBef>
              <a:spcAft>
                <a:spcPts val="0"/>
              </a:spcAft>
              <a:buSzPts val="1000"/>
              <a:buFont typeface="Symbol" panose="05050102010706020507" pitchFamily="18" charset="2"/>
              <a:buChar char=""/>
              <a:tabLst>
                <a:tab pos="457200" algn="l"/>
              </a:tabLst>
            </a:pPr>
            <a:r>
              <a:rPr lang="en-US" sz="2000" dirty="0">
                <a:effectLst/>
                <a:latin typeface="Times New Roman" panose="02020603050405020304" pitchFamily="18" charset="0"/>
                <a:ea typeface="Times New Roman" panose="02020603050405020304" pitchFamily="18" charset="0"/>
              </a:rPr>
              <a:t>Objective information about product characteristics and the costs and delays of switching products, especially switching from products in the candidate market to products outside the candidate market; </a:t>
            </a:r>
          </a:p>
          <a:p>
            <a:pPr marL="342900" marR="0" lvl="0" indent="-342900">
              <a:lnSpc>
                <a:spcPct val="100000"/>
              </a:lnSpc>
              <a:spcBef>
                <a:spcPts val="600"/>
              </a:spcBef>
              <a:spcAft>
                <a:spcPts val="0"/>
              </a:spcAft>
              <a:buSzPts val="1000"/>
              <a:buFont typeface="Symbol" panose="05050102010706020507" pitchFamily="18" charset="2"/>
              <a:buChar char=""/>
              <a:tabLst>
                <a:tab pos="457200" algn="l"/>
              </a:tabLst>
            </a:pPr>
            <a:r>
              <a:rPr lang="en-US" sz="2000" dirty="0">
                <a:solidFill>
                  <a:srgbClr val="C00000"/>
                </a:solidFill>
                <a:effectLst/>
                <a:latin typeface="Times New Roman" panose="02020603050405020304" pitchFamily="18" charset="0"/>
                <a:ea typeface="Times New Roman" panose="02020603050405020304" pitchFamily="18" charset="0"/>
              </a:rPr>
              <a:t>The percentage of sales lost by one product in the candidate market, when its price alone rises, that is recaptured by other products in the candidate market, with a higher recapture percentage making a price increase more profitable for the hypothetical monopolist;</a:t>
            </a:r>
            <a:r>
              <a:rPr lang="en-US" sz="2000" dirty="0">
                <a:effectLst/>
                <a:latin typeface="Times New Roman" panose="02020603050405020304" pitchFamily="18" charset="0"/>
                <a:ea typeface="Times New Roman" panose="02020603050405020304" pitchFamily="18" charset="0"/>
              </a:rPr>
              <a:t> </a:t>
            </a:r>
          </a:p>
          <a:p>
            <a:pPr marL="342900" marR="0" lvl="0" indent="-342900">
              <a:lnSpc>
                <a:spcPct val="100000"/>
              </a:lnSpc>
              <a:spcBef>
                <a:spcPts val="600"/>
              </a:spcBef>
              <a:spcAft>
                <a:spcPts val="0"/>
              </a:spcAft>
              <a:buSzPts val="1000"/>
              <a:buFont typeface="Symbol" panose="05050102010706020507" pitchFamily="18" charset="2"/>
              <a:buChar char=""/>
              <a:tabLst>
                <a:tab pos="457200" algn="l"/>
              </a:tabLst>
            </a:pPr>
            <a:r>
              <a:rPr lang="en-US" sz="2000" dirty="0">
                <a:latin typeface="Times New Roman" panose="02020603050405020304" pitchFamily="18" charset="0"/>
                <a:ea typeface="Times New Roman" panose="02020603050405020304" pitchFamily="18" charset="0"/>
              </a:rPr>
              <a:t>E</a:t>
            </a:r>
            <a:r>
              <a:rPr lang="en-US" sz="2000" dirty="0">
                <a:effectLst/>
                <a:latin typeface="Times New Roman" panose="02020603050405020304" pitchFamily="18" charset="0"/>
                <a:ea typeface="Times New Roman" panose="02020603050405020304" pitchFamily="18" charset="0"/>
              </a:rPr>
              <a:t>vidence from other industry participants, such as sellers of complementary products; </a:t>
            </a:r>
          </a:p>
          <a:p>
            <a:pPr>
              <a:lnSpc>
                <a:spcPct val="100000"/>
              </a:lnSpc>
              <a:spcBef>
                <a:spcPts val="600"/>
              </a:spcBef>
            </a:pPr>
            <a:endParaRPr lang="en-US" sz="4400" dirty="0"/>
          </a:p>
        </p:txBody>
      </p:sp>
      <p:sp>
        <p:nvSpPr>
          <p:cNvPr id="4" name="Slide Number Placeholder 3">
            <a:extLst>
              <a:ext uri="{FF2B5EF4-FFF2-40B4-BE49-F238E27FC236}">
                <a16:creationId xmlns:a16="http://schemas.microsoft.com/office/drawing/2014/main" id="{1B788FA4-7B42-41F5-91A5-AB1B41DFA4E8}"/>
              </a:ext>
            </a:extLst>
          </p:cNvPr>
          <p:cNvSpPr>
            <a:spLocks noGrp="1"/>
          </p:cNvSpPr>
          <p:nvPr>
            <p:ph type="sldNum" sz="quarter" idx="12"/>
          </p:nvPr>
        </p:nvSpPr>
        <p:spPr/>
        <p:txBody>
          <a:bodyPr/>
          <a:lstStyle/>
          <a:p>
            <a:fld id="{A3FA0A93-60EE-4E9D-852F-604094E61050}" type="slidenum">
              <a:rPr lang="en-US" smtClean="0"/>
              <a:t>30</a:t>
            </a:fld>
            <a:endParaRPr lang="en-US"/>
          </a:p>
        </p:txBody>
      </p:sp>
      <p:cxnSp>
        <p:nvCxnSpPr>
          <p:cNvPr id="5" name="Straight Arrow Connector 4">
            <a:extLst>
              <a:ext uri="{FF2B5EF4-FFF2-40B4-BE49-F238E27FC236}">
                <a16:creationId xmlns:a16="http://schemas.microsoft.com/office/drawing/2014/main" id="{FA7FDEF5-717E-4FC3-9942-018369B367AF}"/>
              </a:ext>
            </a:extLst>
          </p:cNvPr>
          <p:cNvCxnSpPr>
            <a:cxnSpLocks/>
          </p:cNvCxnSpPr>
          <p:nvPr/>
        </p:nvCxnSpPr>
        <p:spPr>
          <a:xfrm flipH="1">
            <a:off x="8797609" y="5320053"/>
            <a:ext cx="691831" cy="1944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531313F-722F-4665-AC90-8CD26DC7D2B2}"/>
              </a:ext>
            </a:extLst>
          </p:cNvPr>
          <p:cNvSpPr txBox="1"/>
          <p:nvPr/>
        </p:nvSpPr>
        <p:spPr>
          <a:xfrm>
            <a:off x="9584519" y="4335812"/>
            <a:ext cx="2262669" cy="1754326"/>
          </a:xfrm>
          <a:prstGeom prst="rect">
            <a:avLst/>
          </a:prstGeom>
          <a:noFill/>
          <a:ln w="38100">
            <a:solidFill>
              <a:srgbClr val="0070C0"/>
            </a:solidFill>
          </a:ln>
        </p:spPr>
        <p:txBody>
          <a:bodyPr wrap="square" rtlCol="0">
            <a:spAutoFit/>
          </a:bodyPr>
          <a:lstStyle/>
          <a:p>
            <a:r>
              <a:rPr lang="en-US" b="1" i="1" dirty="0">
                <a:solidFill>
                  <a:srgbClr val="0070C0"/>
                </a:solidFill>
              </a:rPr>
              <a:t>This is where the HMGs tucked in a newer technical implementation of the HMT.  To be discussed</a:t>
            </a:r>
          </a:p>
        </p:txBody>
      </p:sp>
    </p:spTree>
    <p:extLst>
      <p:ext uri="{BB962C8B-B14F-4D97-AF65-F5344CB8AC3E}">
        <p14:creationId xmlns:p14="http://schemas.microsoft.com/office/powerpoint/2010/main" val="40695762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642B6-5D9C-4D49-A611-245DD87FAECD}"/>
              </a:ext>
            </a:extLst>
          </p:cNvPr>
          <p:cNvSpPr>
            <a:spLocks noGrp="1"/>
          </p:cNvSpPr>
          <p:nvPr>
            <p:ph type="title"/>
          </p:nvPr>
        </p:nvSpPr>
        <p:spPr/>
        <p:txBody>
          <a:bodyPr/>
          <a:lstStyle/>
          <a:p>
            <a:r>
              <a:rPr lang="en-US" dirty="0"/>
              <a:t>How the Formal HMT Test is Used in Merge Enforcement</a:t>
            </a:r>
          </a:p>
        </p:txBody>
      </p:sp>
      <p:sp>
        <p:nvSpPr>
          <p:cNvPr id="3" name="Content Placeholder 2">
            <a:extLst>
              <a:ext uri="{FF2B5EF4-FFF2-40B4-BE49-F238E27FC236}">
                <a16:creationId xmlns:a16="http://schemas.microsoft.com/office/drawing/2014/main" id="{227A8B08-D490-47E1-865B-19865AECE286}"/>
              </a:ext>
            </a:extLst>
          </p:cNvPr>
          <p:cNvSpPr>
            <a:spLocks noGrp="1"/>
          </p:cNvSpPr>
          <p:nvPr>
            <p:ph idx="1"/>
          </p:nvPr>
        </p:nvSpPr>
        <p:spPr>
          <a:xfrm>
            <a:off x="869022" y="1690688"/>
            <a:ext cx="9484018" cy="4486275"/>
          </a:xfrm>
        </p:spPr>
        <p:txBody>
          <a:bodyPr>
            <a:normAutofit fontScale="92500" lnSpcReduction="20000"/>
          </a:bodyPr>
          <a:lstStyle/>
          <a:p>
            <a:r>
              <a:rPr lang="en-US" dirty="0">
                <a:solidFill>
                  <a:srgbClr val="C00000"/>
                </a:solidFill>
              </a:rPr>
              <a:t>Formal hypo monopolist test (estimate of elasticity) is commonly used by parties and agencies during HSR </a:t>
            </a:r>
          </a:p>
          <a:p>
            <a:r>
              <a:rPr lang="en-US" dirty="0">
                <a:solidFill>
                  <a:srgbClr val="C00000"/>
                </a:solidFill>
              </a:rPr>
              <a:t>But it is rarely applied in PI trials</a:t>
            </a:r>
          </a:p>
          <a:p>
            <a:pPr lvl="1"/>
            <a:r>
              <a:rPr lang="en-US" dirty="0"/>
              <a:t>It was introduced in WF/WO but ignored</a:t>
            </a:r>
          </a:p>
          <a:p>
            <a:pPr lvl="1"/>
            <a:r>
              <a:rPr lang="en-US" dirty="0"/>
              <a:t>It may seem complicated and artificial to a generalist judge</a:t>
            </a:r>
          </a:p>
          <a:p>
            <a:pPr lvl="1"/>
            <a:r>
              <a:rPr lang="en-US" dirty="0"/>
              <a:t>And the data inputs will </a:t>
            </a:r>
            <a:r>
              <a:rPr lang="en-US" i="1" dirty="0">
                <a:solidFill>
                  <a:srgbClr val="C00000"/>
                </a:solidFill>
              </a:rPr>
              <a:t>always </a:t>
            </a:r>
            <a:r>
              <a:rPr lang="en-US" dirty="0"/>
              <a:t>be contentious</a:t>
            </a:r>
          </a:p>
          <a:p>
            <a:pPr lvl="1"/>
            <a:r>
              <a:rPr lang="en-US" dirty="0">
                <a:solidFill>
                  <a:srgbClr val="0070C0"/>
                </a:solidFill>
              </a:rPr>
              <a:t>It was formally analyzed in a recent antitrust arbitration with an “expert” judge, who concluded that the 2 experts cancelled each other out</a:t>
            </a:r>
            <a:r>
              <a:rPr lang="en-US" dirty="0"/>
              <a:t> </a:t>
            </a:r>
          </a:p>
          <a:p>
            <a:pPr lvl="1"/>
            <a:r>
              <a:rPr lang="en-US" dirty="0"/>
              <a:t>Evidence of diversions is rarely exact enough to be able to show that “recapture percentage” test is “robustly” satisfied in cases where market definition is a close call</a:t>
            </a:r>
          </a:p>
          <a:p>
            <a:pPr lvl="1"/>
            <a:r>
              <a:rPr lang="en-US" dirty="0"/>
              <a:t>It may be used by the expert economist as back-up and mentioned along with other evidence</a:t>
            </a:r>
          </a:p>
          <a:p>
            <a:r>
              <a:rPr lang="en-US" b="1" dirty="0">
                <a:solidFill>
                  <a:srgbClr val="C00000"/>
                </a:solidFill>
              </a:rPr>
              <a:t>In Court, evidence normally is more qualitative, or relies on natural experiments and other quantitative evidence </a:t>
            </a:r>
          </a:p>
          <a:p>
            <a:endParaRPr lang="en-US" dirty="0"/>
          </a:p>
        </p:txBody>
      </p:sp>
      <p:sp>
        <p:nvSpPr>
          <p:cNvPr id="4" name="Slide Number Placeholder 3">
            <a:extLst>
              <a:ext uri="{FF2B5EF4-FFF2-40B4-BE49-F238E27FC236}">
                <a16:creationId xmlns:a16="http://schemas.microsoft.com/office/drawing/2014/main" id="{D8039B34-52E3-426F-88DF-32343D595396}"/>
              </a:ext>
            </a:extLst>
          </p:cNvPr>
          <p:cNvSpPr>
            <a:spLocks noGrp="1"/>
          </p:cNvSpPr>
          <p:nvPr>
            <p:ph type="sldNum" sz="quarter" idx="12"/>
          </p:nvPr>
        </p:nvSpPr>
        <p:spPr/>
        <p:txBody>
          <a:bodyPr/>
          <a:lstStyle/>
          <a:p>
            <a:fld id="{A3FA0A93-60EE-4E9D-852F-604094E61050}" type="slidenum">
              <a:rPr lang="en-US" smtClean="0"/>
              <a:t>31</a:t>
            </a:fld>
            <a:endParaRPr lang="en-US"/>
          </a:p>
        </p:txBody>
      </p:sp>
    </p:spTree>
    <p:extLst>
      <p:ext uri="{BB962C8B-B14F-4D97-AF65-F5344CB8AC3E}">
        <p14:creationId xmlns:p14="http://schemas.microsoft.com/office/powerpoint/2010/main" val="20209042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9729C-73C0-4F80-80FE-E7D5ADABC044}"/>
              </a:ext>
            </a:extLst>
          </p:cNvPr>
          <p:cNvSpPr>
            <a:spLocks noGrp="1"/>
          </p:cNvSpPr>
          <p:nvPr>
            <p:ph type="ctrTitle"/>
          </p:nvPr>
        </p:nvSpPr>
        <p:spPr>
          <a:xfrm>
            <a:off x="841248" y="2408238"/>
            <a:ext cx="9826752" cy="2387600"/>
          </a:xfrm>
        </p:spPr>
        <p:txBody>
          <a:bodyPr>
            <a:normAutofit fontScale="90000"/>
          </a:bodyPr>
          <a:lstStyle/>
          <a:p>
            <a:r>
              <a:rPr lang="en-US" dirty="0"/>
              <a:t>The Technical Implementation of</a:t>
            </a:r>
            <a:br>
              <a:rPr lang="en-US" dirty="0"/>
            </a:br>
            <a:r>
              <a:rPr lang="en-US" dirty="0"/>
              <a:t>the Hypo Monopolist Test</a:t>
            </a:r>
            <a:br>
              <a:rPr lang="en-US" dirty="0"/>
            </a:br>
            <a:br>
              <a:rPr lang="en-US" dirty="0"/>
            </a:br>
            <a:br>
              <a:rPr lang="en-US" dirty="0"/>
            </a:br>
            <a:endParaRPr lang="en-US" dirty="0"/>
          </a:p>
        </p:txBody>
      </p:sp>
      <p:sp>
        <p:nvSpPr>
          <p:cNvPr id="3" name="Subtitle 2">
            <a:extLst>
              <a:ext uri="{FF2B5EF4-FFF2-40B4-BE49-F238E27FC236}">
                <a16:creationId xmlns:a16="http://schemas.microsoft.com/office/drawing/2014/main" id="{FCCBB45C-DB4C-4AEE-BA2B-03BCC7D6FCEE}"/>
              </a:ext>
            </a:extLst>
          </p:cNvPr>
          <p:cNvSpPr>
            <a:spLocks noGrp="1"/>
          </p:cNvSpPr>
          <p:nvPr>
            <p:ph type="subTitle" idx="1"/>
          </p:nvPr>
        </p:nvSpPr>
        <p:spPr/>
        <p:txBody>
          <a:bodyPr/>
          <a:lstStyle/>
          <a:p>
            <a:r>
              <a:rPr lang="en-US" dirty="0"/>
              <a:t> </a:t>
            </a:r>
          </a:p>
        </p:txBody>
      </p:sp>
      <p:sp>
        <p:nvSpPr>
          <p:cNvPr id="4" name="Slide Number Placeholder 3">
            <a:extLst>
              <a:ext uri="{FF2B5EF4-FFF2-40B4-BE49-F238E27FC236}">
                <a16:creationId xmlns:a16="http://schemas.microsoft.com/office/drawing/2014/main" id="{49228DF7-0095-4236-BD35-36A9F5211B23}"/>
              </a:ext>
            </a:extLst>
          </p:cNvPr>
          <p:cNvSpPr>
            <a:spLocks noGrp="1"/>
          </p:cNvSpPr>
          <p:nvPr>
            <p:ph type="sldNum" sz="quarter" idx="12"/>
          </p:nvPr>
        </p:nvSpPr>
        <p:spPr/>
        <p:txBody>
          <a:bodyPr/>
          <a:lstStyle/>
          <a:p>
            <a:fld id="{DF3631D6-FBAB-464C-8D9A-F9ADA4FEF9F6}" type="slidenum">
              <a:rPr lang="en-US" smtClean="0"/>
              <a:t>32</a:t>
            </a:fld>
            <a:endParaRPr lang="en-US"/>
          </a:p>
        </p:txBody>
      </p:sp>
    </p:spTree>
    <p:extLst>
      <p:ext uri="{BB962C8B-B14F-4D97-AF65-F5344CB8AC3E}">
        <p14:creationId xmlns:p14="http://schemas.microsoft.com/office/powerpoint/2010/main" val="20622383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FF95D9-BC12-47F3-A31F-44C72C270379}"/>
              </a:ext>
            </a:extLst>
          </p:cNvPr>
          <p:cNvSpPr>
            <a:spLocks noGrp="1"/>
          </p:cNvSpPr>
          <p:nvPr>
            <p:ph type="title"/>
          </p:nvPr>
        </p:nvSpPr>
        <p:spPr/>
        <p:txBody>
          <a:bodyPr/>
          <a:lstStyle/>
          <a:p>
            <a:r>
              <a:rPr lang="en-US" dirty="0"/>
              <a:t>Implementing the Technical Hypothetical Monopolist Test</a:t>
            </a:r>
          </a:p>
        </p:txBody>
      </p:sp>
      <p:sp>
        <p:nvSpPr>
          <p:cNvPr id="6" name="Content Placeholder 5">
            <a:extLst>
              <a:ext uri="{FF2B5EF4-FFF2-40B4-BE49-F238E27FC236}">
                <a16:creationId xmlns:a16="http://schemas.microsoft.com/office/drawing/2014/main" id="{71C60BAD-89E4-4CDD-8058-6680437B0DBD}"/>
              </a:ext>
            </a:extLst>
          </p:cNvPr>
          <p:cNvSpPr>
            <a:spLocks noGrp="1"/>
          </p:cNvSpPr>
          <p:nvPr>
            <p:ph idx="1"/>
          </p:nvPr>
        </p:nvSpPr>
        <p:spPr/>
        <p:txBody>
          <a:bodyPr>
            <a:normAutofit fontScale="92500" lnSpcReduction="10000"/>
          </a:bodyPr>
          <a:lstStyle/>
          <a:p>
            <a:r>
              <a:rPr lang="en-US" sz="3200" dirty="0"/>
              <a:t>Suppose that a hypothetical monopolist (or hypo cartel) over a group of products were to institute a </a:t>
            </a:r>
            <a:r>
              <a:rPr lang="en-US" sz="3200" i="1" dirty="0" err="1"/>
              <a:t>SSNIP</a:t>
            </a:r>
            <a:r>
              <a:rPr lang="en-US" sz="3200" i="1" dirty="0"/>
              <a:t>. </a:t>
            </a:r>
          </a:p>
          <a:p>
            <a:pPr lvl="1"/>
            <a:r>
              <a:rPr lang="en-US" i="1" dirty="0"/>
              <a:t>Building block question: </a:t>
            </a:r>
            <a:r>
              <a:rPr lang="en-US" dirty="0"/>
              <a:t>Would that </a:t>
            </a:r>
            <a:r>
              <a:rPr lang="en-US" dirty="0" err="1"/>
              <a:t>SSNIP</a:t>
            </a:r>
            <a:r>
              <a:rPr lang="en-US" dirty="0"/>
              <a:t> be </a:t>
            </a:r>
            <a:r>
              <a:rPr lang="en-US" dirty="0">
                <a:solidFill>
                  <a:srgbClr val="C00000"/>
                </a:solidFill>
              </a:rPr>
              <a:t>profitable</a:t>
            </a:r>
            <a:r>
              <a:rPr lang="en-US" dirty="0"/>
              <a:t>? Would it raise the HM’s profits?  </a:t>
            </a:r>
          </a:p>
          <a:p>
            <a:pPr lvl="1"/>
            <a:r>
              <a:rPr lang="en-US" i="1" dirty="0"/>
              <a:t>Ultimate question</a:t>
            </a:r>
            <a:r>
              <a:rPr lang="en-US" dirty="0"/>
              <a:t>: Would it have the </a:t>
            </a:r>
            <a:r>
              <a:rPr lang="en-US" dirty="0">
                <a:solidFill>
                  <a:srgbClr val="C00000"/>
                </a:solidFill>
              </a:rPr>
              <a:t>incentive </a:t>
            </a:r>
            <a:r>
              <a:rPr lang="en-US" dirty="0"/>
              <a:t>to implement a price increase at least as large as the assumed </a:t>
            </a:r>
            <a:r>
              <a:rPr lang="en-US" i="1" dirty="0"/>
              <a:t>SSNIP (e.g., 5-10%)</a:t>
            </a:r>
          </a:p>
          <a:p>
            <a:r>
              <a:rPr lang="en-US" dirty="0"/>
              <a:t>Answering these questions involves analyzing the “gains” and “losses from raising price </a:t>
            </a:r>
            <a:r>
              <a:rPr lang="en-US" sz="2000" i="1" dirty="0">
                <a:solidFill>
                  <a:srgbClr val="00B0F0"/>
                </a:solidFill>
              </a:rPr>
              <a:t>(see also pp. 782-86)</a:t>
            </a:r>
            <a:br>
              <a:rPr lang="en-US" sz="2000" i="1" dirty="0">
                <a:solidFill>
                  <a:srgbClr val="00B0F0"/>
                </a:solidFill>
              </a:rPr>
            </a:br>
            <a:endParaRPr lang="en-US" sz="2000" i="1" dirty="0">
              <a:solidFill>
                <a:srgbClr val="00B0F0"/>
              </a:solidFill>
            </a:endParaRPr>
          </a:p>
          <a:p>
            <a:r>
              <a:rPr lang="en-US" i="1" dirty="0">
                <a:solidFill>
                  <a:srgbClr val="C00000"/>
                </a:solidFill>
              </a:rPr>
              <a:t>This is called “critical loss analysis.”</a:t>
            </a:r>
          </a:p>
          <a:p>
            <a:pPr marL="0" indent="0">
              <a:buNone/>
            </a:pPr>
            <a:endParaRPr lang="en-US" dirty="0"/>
          </a:p>
          <a:p>
            <a:pPr marL="0" indent="0">
              <a:buNone/>
            </a:pPr>
            <a:r>
              <a:rPr lang="en-US" sz="2400" i="1" dirty="0"/>
              <a:t>                 The following Diagrams use SSNIPs of $10-20 to simplify the math </a:t>
            </a:r>
          </a:p>
          <a:p>
            <a:endParaRPr lang="en-US" dirty="0"/>
          </a:p>
        </p:txBody>
      </p:sp>
      <p:sp>
        <p:nvSpPr>
          <p:cNvPr id="4" name="Slide Number Placeholder 3">
            <a:extLst>
              <a:ext uri="{FF2B5EF4-FFF2-40B4-BE49-F238E27FC236}">
                <a16:creationId xmlns:a16="http://schemas.microsoft.com/office/drawing/2014/main" id="{8EAC7BB8-8404-4FF6-898B-E3D67CC5DA17}"/>
              </a:ext>
            </a:extLst>
          </p:cNvPr>
          <p:cNvSpPr>
            <a:spLocks noGrp="1"/>
          </p:cNvSpPr>
          <p:nvPr>
            <p:ph type="sldNum" sz="quarter" idx="12"/>
          </p:nvPr>
        </p:nvSpPr>
        <p:spPr/>
        <p:txBody>
          <a:bodyPr/>
          <a:lstStyle/>
          <a:p>
            <a:fld id="{A3FA0A93-60EE-4E9D-852F-604094E61050}" type="slidenum">
              <a:rPr lang="en-US" smtClean="0"/>
              <a:t>33</a:t>
            </a:fld>
            <a:endParaRPr lang="en-US"/>
          </a:p>
        </p:txBody>
      </p:sp>
    </p:spTree>
    <p:extLst>
      <p:ext uri="{BB962C8B-B14F-4D97-AF65-F5344CB8AC3E}">
        <p14:creationId xmlns:p14="http://schemas.microsoft.com/office/powerpoint/2010/main" val="17782833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2492F5F6-078D-49B1-91F9-9B3CAB438608}"/>
              </a:ext>
            </a:extLst>
          </p:cNvPr>
          <p:cNvSpPr txBox="1"/>
          <p:nvPr/>
        </p:nvSpPr>
        <p:spPr>
          <a:xfrm>
            <a:off x="3872874" y="4774519"/>
            <a:ext cx="1758525" cy="366444"/>
          </a:xfrm>
          <a:prstGeom prst="rect">
            <a:avLst/>
          </a:prstGeom>
          <a:solidFill>
            <a:srgbClr val="FFEFEF"/>
          </a:solidFill>
        </p:spPr>
        <p:txBody>
          <a:bodyPr wrap="square" rtlCol="0">
            <a:spAutoFit/>
          </a:bodyPr>
          <a:lstStyle/>
          <a:p>
            <a:r>
              <a:rPr lang="en-US" b="1" dirty="0"/>
              <a:t>Loss= $50</a:t>
            </a:r>
          </a:p>
        </p:txBody>
      </p:sp>
      <p:sp>
        <p:nvSpPr>
          <p:cNvPr id="64" name="TextBox 63">
            <a:extLst>
              <a:ext uri="{FF2B5EF4-FFF2-40B4-BE49-F238E27FC236}">
                <a16:creationId xmlns:a16="http://schemas.microsoft.com/office/drawing/2014/main" id="{C07378E7-C834-48AB-A8D7-8A6C39F9CFF2}"/>
              </a:ext>
            </a:extLst>
          </p:cNvPr>
          <p:cNvSpPr txBox="1"/>
          <p:nvPr/>
        </p:nvSpPr>
        <p:spPr>
          <a:xfrm>
            <a:off x="5977839" y="3615054"/>
            <a:ext cx="3982960" cy="369332"/>
          </a:xfrm>
          <a:prstGeom prst="rect">
            <a:avLst/>
          </a:prstGeom>
          <a:solidFill>
            <a:srgbClr val="FFFF00"/>
          </a:solidFill>
          <a:ln w="28575">
            <a:solidFill>
              <a:srgbClr val="C00000"/>
            </a:solidFill>
          </a:ln>
        </p:spPr>
        <p:txBody>
          <a:bodyPr wrap="square" rtlCol="0">
            <a:spAutoFit/>
          </a:bodyPr>
          <a:lstStyle/>
          <a:p>
            <a:r>
              <a:rPr lang="en-US" b="1" dirty="0">
                <a:solidFill>
                  <a:srgbClr val="C00000"/>
                </a:solidFill>
              </a:rPr>
              <a:t> </a:t>
            </a:r>
          </a:p>
        </p:txBody>
      </p:sp>
      <p:grpSp>
        <p:nvGrpSpPr>
          <p:cNvPr id="231" name="Group 230">
            <a:extLst>
              <a:ext uri="{FF2B5EF4-FFF2-40B4-BE49-F238E27FC236}">
                <a16:creationId xmlns:a16="http://schemas.microsoft.com/office/drawing/2014/main" id="{66971E4E-314F-4AFE-A476-51D79BC216FE}"/>
              </a:ext>
            </a:extLst>
          </p:cNvPr>
          <p:cNvGrpSpPr/>
          <p:nvPr/>
        </p:nvGrpSpPr>
        <p:grpSpPr>
          <a:xfrm>
            <a:off x="2815539" y="2010094"/>
            <a:ext cx="3191150" cy="3204775"/>
            <a:chOff x="1609450" y="1953218"/>
            <a:chExt cx="3191150" cy="3204775"/>
          </a:xfrm>
        </p:grpSpPr>
        <p:grpSp>
          <p:nvGrpSpPr>
            <p:cNvPr id="230" name="Group 229">
              <a:extLst>
                <a:ext uri="{FF2B5EF4-FFF2-40B4-BE49-F238E27FC236}">
                  <a16:creationId xmlns:a16="http://schemas.microsoft.com/office/drawing/2014/main" id="{ECF101D5-2CAD-440C-A306-CBDF8D27C89D}"/>
                </a:ext>
              </a:extLst>
            </p:cNvPr>
            <p:cNvGrpSpPr/>
            <p:nvPr/>
          </p:nvGrpSpPr>
          <p:grpSpPr>
            <a:xfrm>
              <a:off x="1609450" y="1953218"/>
              <a:ext cx="2965450" cy="2752722"/>
              <a:chOff x="1301750" y="2022515"/>
              <a:chExt cx="2965450" cy="2752722"/>
            </a:xfrm>
          </p:grpSpPr>
          <p:cxnSp>
            <p:nvCxnSpPr>
              <p:cNvPr id="197" name="Straight Connector 196">
                <a:extLst>
                  <a:ext uri="{FF2B5EF4-FFF2-40B4-BE49-F238E27FC236}">
                    <a16:creationId xmlns:a16="http://schemas.microsoft.com/office/drawing/2014/main" id="{D6BB3063-6F8E-49E1-A7DE-699A2FEF02D3}"/>
                  </a:ext>
                </a:extLst>
              </p:cNvPr>
              <p:cNvCxnSpPr/>
              <p:nvPr/>
            </p:nvCxnSpPr>
            <p:spPr>
              <a:xfrm>
                <a:off x="1301750" y="2022515"/>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1" name="Straight Connector 200">
                <a:extLst>
                  <a:ext uri="{FF2B5EF4-FFF2-40B4-BE49-F238E27FC236}">
                    <a16:creationId xmlns:a16="http://schemas.microsoft.com/office/drawing/2014/main" id="{B5565418-A4B6-4D80-89C4-211534CA00CD}"/>
                  </a:ext>
                </a:extLst>
              </p:cNvPr>
              <p:cNvCxnSpPr/>
              <p:nvPr/>
            </p:nvCxnSpPr>
            <p:spPr>
              <a:xfrm>
                <a:off x="1530350" y="2022515"/>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2" name="Straight Connector 201">
                <a:extLst>
                  <a:ext uri="{FF2B5EF4-FFF2-40B4-BE49-F238E27FC236}">
                    <a16:creationId xmlns:a16="http://schemas.microsoft.com/office/drawing/2014/main" id="{90ADB6CF-C5D7-4E04-B737-27CABE425984}"/>
                  </a:ext>
                </a:extLst>
              </p:cNvPr>
              <p:cNvCxnSpPr/>
              <p:nvPr/>
            </p:nvCxnSpPr>
            <p:spPr>
              <a:xfrm>
                <a:off x="1530350" y="22527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3" name="Straight Connector 202">
                <a:extLst>
                  <a:ext uri="{FF2B5EF4-FFF2-40B4-BE49-F238E27FC236}">
                    <a16:creationId xmlns:a16="http://schemas.microsoft.com/office/drawing/2014/main" id="{22D6CAAC-DB9A-4C1B-8F2C-16C059D43F21}"/>
                  </a:ext>
                </a:extLst>
              </p:cNvPr>
              <p:cNvCxnSpPr/>
              <p:nvPr/>
            </p:nvCxnSpPr>
            <p:spPr>
              <a:xfrm>
                <a:off x="1758950" y="22527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4" name="Straight Connector 203">
                <a:extLst>
                  <a:ext uri="{FF2B5EF4-FFF2-40B4-BE49-F238E27FC236}">
                    <a16:creationId xmlns:a16="http://schemas.microsoft.com/office/drawing/2014/main" id="{BA0743E8-34F3-449A-B039-D7772EC70AF3}"/>
                  </a:ext>
                </a:extLst>
              </p:cNvPr>
              <p:cNvCxnSpPr/>
              <p:nvPr/>
            </p:nvCxnSpPr>
            <p:spPr>
              <a:xfrm>
                <a:off x="1758950" y="24813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5" name="Straight Connector 204">
                <a:extLst>
                  <a:ext uri="{FF2B5EF4-FFF2-40B4-BE49-F238E27FC236}">
                    <a16:creationId xmlns:a16="http://schemas.microsoft.com/office/drawing/2014/main" id="{9456519B-5DEC-4324-8257-AFB61213BFD3}"/>
                  </a:ext>
                </a:extLst>
              </p:cNvPr>
              <p:cNvCxnSpPr/>
              <p:nvPr/>
            </p:nvCxnSpPr>
            <p:spPr>
              <a:xfrm>
                <a:off x="1987550" y="24813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6" name="Straight Connector 205">
                <a:extLst>
                  <a:ext uri="{FF2B5EF4-FFF2-40B4-BE49-F238E27FC236}">
                    <a16:creationId xmlns:a16="http://schemas.microsoft.com/office/drawing/2014/main" id="{9C83C2EE-7F7B-45EE-B7C2-07BFCE7E097A}"/>
                  </a:ext>
                </a:extLst>
              </p:cNvPr>
              <p:cNvCxnSpPr/>
              <p:nvPr/>
            </p:nvCxnSpPr>
            <p:spPr>
              <a:xfrm>
                <a:off x="1987550" y="27114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7" name="Straight Connector 206">
                <a:extLst>
                  <a:ext uri="{FF2B5EF4-FFF2-40B4-BE49-F238E27FC236}">
                    <a16:creationId xmlns:a16="http://schemas.microsoft.com/office/drawing/2014/main" id="{65A1F9A6-1BA7-4B63-97A6-D7D51D9D817F}"/>
                  </a:ext>
                </a:extLst>
              </p:cNvPr>
              <p:cNvCxnSpPr/>
              <p:nvPr/>
            </p:nvCxnSpPr>
            <p:spPr>
              <a:xfrm>
                <a:off x="2216150" y="27114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8" name="Straight Connector 207">
                <a:extLst>
                  <a:ext uri="{FF2B5EF4-FFF2-40B4-BE49-F238E27FC236}">
                    <a16:creationId xmlns:a16="http://schemas.microsoft.com/office/drawing/2014/main" id="{B830EFE8-11E1-4786-ABE0-39A3DE62FAE3}"/>
                  </a:ext>
                </a:extLst>
              </p:cNvPr>
              <p:cNvCxnSpPr/>
              <p:nvPr/>
            </p:nvCxnSpPr>
            <p:spPr>
              <a:xfrm>
                <a:off x="2216150" y="29400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9" name="Straight Connector 208">
                <a:extLst>
                  <a:ext uri="{FF2B5EF4-FFF2-40B4-BE49-F238E27FC236}">
                    <a16:creationId xmlns:a16="http://schemas.microsoft.com/office/drawing/2014/main" id="{894BFE2B-EECE-47CD-A367-61EE7263AD48}"/>
                  </a:ext>
                </a:extLst>
              </p:cNvPr>
              <p:cNvCxnSpPr/>
              <p:nvPr/>
            </p:nvCxnSpPr>
            <p:spPr>
              <a:xfrm>
                <a:off x="2444750" y="29400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0" name="Straight Connector 209">
                <a:extLst>
                  <a:ext uri="{FF2B5EF4-FFF2-40B4-BE49-F238E27FC236}">
                    <a16:creationId xmlns:a16="http://schemas.microsoft.com/office/drawing/2014/main" id="{F8494335-B7D4-4921-8EDE-9FF228B1CA64}"/>
                  </a:ext>
                </a:extLst>
              </p:cNvPr>
              <p:cNvCxnSpPr/>
              <p:nvPr/>
            </p:nvCxnSpPr>
            <p:spPr>
              <a:xfrm>
                <a:off x="2444750" y="31702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1" name="Straight Connector 210">
                <a:extLst>
                  <a:ext uri="{FF2B5EF4-FFF2-40B4-BE49-F238E27FC236}">
                    <a16:creationId xmlns:a16="http://schemas.microsoft.com/office/drawing/2014/main" id="{3C8EF3E2-9D32-44CC-B91E-085633501049}"/>
                  </a:ext>
                </a:extLst>
              </p:cNvPr>
              <p:cNvCxnSpPr/>
              <p:nvPr/>
            </p:nvCxnSpPr>
            <p:spPr>
              <a:xfrm>
                <a:off x="2673350" y="31702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2" name="Straight Connector 211">
                <a:extLst>
                  <a:ext uri="{FF2B5EF4-FFF2-40B4-BE49-F238E27FC236}">
                    <a16:creationId xmlns:a16="http://schemas.microsoft.com/office/drawing/2014/main" id="{6FBC716D-E7FD-43A4-BF0A-AA55A3503191}"/>
                  </a:ext>
                </a:extLst>
              </p:cNvPr>
              <p:cNvCxnSpPr/>
              <p:nvPr/>
            </p:nvCxnSpPr>
            <p:spPr>
              <a:xfrm>
                <a:off x="2673350" y="33988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3" name="Straight Connector 212">
                <a:extLst>
                  <a:ext uri="{FF2B5EF4-FFF2-40B4-BE49-F238E27FC236}">
                    <a16:creationId xmlns:a16="http://schemas.microsoft.com/office/drawing/2014/main" id="{605BA705-D25B-40D2-9C11-3733AF3C49D3}"/>
                  </a:ext>
                </a:extLst>
              </p:cNvPr>
              <p:cNvCxnSpPr/>
              <p:nvPr/>
            </p:nvCxnSpPr>
            <p:spPr>
              <a:xfrm>
                <a:off x="2901950" y="33988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4" name="Straight Connector 213">
                <a:extLst>
                  <a:ext uri="{FF2B5EF4-FFF2-40B4-BE49-F238E27FC236}">
                    <a16:creationId xmlns:a16="http://schemas.microsoft.com/office/drawing/2014/main" id="{5A10AC9D-220A-4F0E-8452-C7348C1A0F5A}"/>
                  </a:ext>
                </a:extLst>
              </p:cNvPr>
              <p:cNvCxnSpPr/>
              <p:nvPr/>
            </p:nvCxnSpPr>
            <p:spPr>
              <a:xfrm>
                <a:off x="2901950" y="36290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5" name="Straight Connector 214">
                <a:extLst>
                  <a:ext uri="{FF2B5EF4-FFF2-40B4-BE49-F238E27FC236}">
                    <a16:creationId xmlns:a16="http://schemas.microsoft.com/office/drawing/2014/main" id="{5652C405-0EEE-411D-AE57-EB9E229B2CBD}"/>
                  </a:ext>
                </a:extLst>
              </p:cNvPr>
              <p:cNvCxnSpPr/>
              <p:nvPr/>
            </p:nvCxnSpPr>
            <p:spPr>
              <a:xfrm>
                <a:off x="3130550" y="36290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6" name="Straight Connector 215">
                <a:extLst>
                  <a:ext uri="{FF2B5EF4-FFF2-40B4-BE49-F238E27FC236}">
                    <a16:creationId xmlns:a16="http://schemas.microsoft.com/office/drawing/2014/main" id="{07F1A74D-7747-48F0-8E64-760FE6793545}"/>
                  </a:ext>
                </a:extLst>
              </p:cNvPr>
              <p:cNvCxnSpPr/>
              <p:nvPr/>
            </p:nvCxnSpPr>
            <p:spPr>
              <a:xfrm>
                <a:off x="3130550" y="38576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7" name="Straight Connector 216">
                <a:extLst>
                  <a:ext uri="{FF2B5EF4-FFF2-40B4-BE49-F238E27FC236}">
                    <a16:creationId xmlns:a16="http://schemas.microsoft.com/office/drawing/2014/main" id="{6B262134-D188-4A8B-B626-4DA406AC7905}"/>
                  </a:ext>
                </a:extLst>
              </p:cNvPr>
              <p:cNvCxnSpPr/>
              <p:nvPr/>
            </p:nvCxnSpPr>
            <p:spPr>
              <a:xfrm>
                <a:off x="3359150" y="38576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8" name="Straight Connector 217">
                <a:extLst>
                  <a:ext uri="{FF2B5EF4-FFF2-40B4-BE49-F238E27FC236}">
                    <a16:creationId xmlns:a16="http://schemas.microsoft.com/office/drawing/2014/main" id="{A7DB71EA-AC3F-45AF-8BC3-E28B9ACBAF41}"/>
                  </a:ext>
                </a:extLst>
              </p:cNvPr>
              <p:cNvCxnSpPr/>
              <p:nvPr/>
            </p:nvCxnSpPr>
            <p:spPr>
              <a:xfrm>
                <a:off x="3359150" y="40878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9" name="Straight Connector 218">
                <a:extLst>
                  <a:ext uri="{FF2B5EF4-FFF2-40B4-BE49-F238E27FC236}">
                    <a16:creationId xmlns:a16="http://schemas.microsoft.com/office/drawing/2014/main" id="{3EF6FB63-9CB2-4AC0-8BFD-3F9F99EBAFDF}"/>
                  </a:ext>
                </a:extLst>
              </p:cNvPr>
              <p:cNvCxnSpPr/>
              <p:nvPr/>
            </p:nvCxnSpPr>
            <p:spPr>
              <a:xfrm>
                <a:off x="3587750" y="40878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0" name="Straight Connector 219">
                <a:extLst>
                  <a:ext uri="{FF2B5EF4-FFF2-40B4-BE49-F238E27FC236}">
                    <a16:creationId xmlns:a16="http://schemas.microsoft.com/office/drawing/2014/main" id="{E3D37D49-E124-4F0D-BBFB-BCFAF4EC4802}"/>
                  </a:ext>
                </a:extLst>
              </p:cNvPr>
              <p:cNvCxnSpPr/>
              <p:nvPr/>
            </p:nvCxnSpPr>
            <p:spPr>
              <a:xfrm>
                <a:off x="3587750" y="43164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1" name="Straight Connector 220">
                <a:extLst>
                  <a:ext uri="{FF2B5EF4-FFF2-40B4-BE49-F238E27FC236}">
                    <a16:creationId xmlns:a16="http://schemas.microsoft.com/office/drawing/2014/main" id="{583B6119-129C-4091-BA46-321598742CB2}"/>
                  </a:ext>
                </a:extLst>
              </p:cNvPr>
              <p:cNvCxnSpPr/>
              <p:nvPr/>
            </p:nvCxnSpPr>
            <p:spPr>
              <a:xfrm>
                <a:off x="3816350" y="43164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2" name="Straight Connector 221">
                <a:extLst>
                  <a:ext uri="{FF2B5EF4-FFF2-40B4-BE49-F238E27FC236}">
                    <a16:creationId xmlns:a16="http://schemas.microsoft.com/office/drawing/2014/main" id="{38DDFEC2-971E-4959-AA5C-A9B00CE740E7}"/>
                  </a:ext>
                </a:extLst>
              </p:cNvPr>
              <p:cNvCxnSpPr/>
              <p:nvPr/>
            </p:nvCxnSpPr>
            <p:spPr>
              <a:xfrm>
                <a:off x="3816350" y="45466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3" name="Straight Connector 222">
                <a:extLst>
                  <a:ext uri="{FF2B5EF4-FFF2-40B4-BE49-F238E27FC236}">
                    <a16:creationId xmlns:a16="http://schemas.microsoft.com/office/drawing/2014/main" id="{C13F9B27-C22E-4901-B70B-81B82B79F304}"/>
                  </a:ext>
                </a:extLst>
              </p:cNvPr>
              <p:cNvCxnSpPr/>
              <p:nvPr/>
            </p:nvCxnSpPr>
            <p:spPr>
              <a:xfrm>
                <a:off x="4044950" y="4546637"/>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4" name="Straight Connector 223">
                <a:extLst>
                  <a:ext uri="{FF2B5EF4-FFF2-40B4-BE49-F238E27FC236}">
                    <a16:creationId xmlns:a16="http://schemas.microsoft.com/office/drawing/2014/main" id="{4F50558A-74BE-474B-BDB6-989333CCFCC5}"/>
                  </a:ext>
                </a:extLst>
              </p:cNvPr>
              <p:cNvCxnSpPr/>
              <p:nvPr/>
            </p:nvCxnSpPr>
            <p:spPr>
              <a:xfrm>
                <a:off x="4038600" y="47752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grpSp>
        <p:cxnSp>
          <p:nvCxnSpPr>
            <p:cNvPr id="225" name="Straight Connector 224">
              <a:extLst>
                <a:ext uri="{FF2B5EF4-FFF2-40B4-BE49-F238E27FC236}">
                  <a16:creationId xmlns:a16="http://schemas.microsoft.com/office/drawing/2014/main" id="{06B60B31-B299-4943-906C-40C13F3F528F}"/>
                </a:ext>
              </a:extLst>
            </p:cNvPr>
            <p:cNvCxnSpPr/>
            <p:nvPr/>
          </p:nvCxnSpPr>
          <p:spPr>
            <a:xfrm>
              <a:off x="4572000" y="47007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6" name="Straight Connector 225">
              <a:extLst>
                <a:ext uri="{FF2B5EF4-FFF2-40B4-BE49-F238E27FC236}">
                  <a16:creationId xmlns:a16="http://schemas.microsoft.com/office/drawing/2014/main" id="{EE37804C-F9C4-4508-90D0-70B150311388}"/>
                </a:ext>
              </a:extLst>
            </p:cNvPr>
            <p:cNvCxnSpPr/>
            <p:nvPr/>
          </p:nvCxnSpPr>
          <p:spPr>
            <a:xfrm>
              <a:off x="4572000" y="492939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7" name="Straight Connector 226">
              <a:extLst>
                <a:ext uri="{FF2B5EF4-FFF2-40B4-BE49-F238E27FC236}">
                  <a16:creationId xmlns:a16="http://schemas.microsoft.com/office/drawing/2014/main" id="{E5215729-C06E-4063-AFEB-E15981C7D0E5}"/>
                </a:ext>
              </a:extLst>
            </p:cNvPr>
            <p:cNvCxnSpPr/>
            <p:nvPr/>
          </p:nvCxnSpPr>
          <p:spPr>
            <a:xfrm>
              <a:off x="4800600" y="49293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grpSp>
      <p:sp>
        <p:nvSpPr>
          <p:cNvPr id="2" name="Title 1"/>
          <p:cNvSpPr>
            <a:spLocks noGrp="1"/>
          </p:cNvSpPr>
          <p:nvPr>
            <p:ph type="title"/>
          </p:nvPr>
        </p:nvSpPr>
        <p:spPr>
          <a:xfrm>
            <a:off x="257181" y="20782"/>
            <a:ext cx="9965917" cy="1143000"/>
          </a:xfrm>
        </p:spPr>
        <p:txBody>
          <a:bodyPr>
            <a:normAutofit/>
          </a:bodyPr>
          <a:lstStyle/>
          <a:p>
            <a:r>
              <a:rPr lang="en-US" dirty="0">
                <a:solidFill>
                  <a:srgbClr val="0070C0"/>
                </a:solidFill>
              </a:rPr>
              <a:t>Recall Profitability Diagram: Profit Gains vs Losses</a:t>
            </a:r>
          </a:p>
        </p:txBody>
      </p:sp>
      <p:sp>
        <p:nvSpPr>
          <p:cNvPr id="3" name="Content Placeholder 2"/>
          <p:cNvSpPr>
            <a:spLocks noGrp="1"/>
          </p:cNvSpPr>
          <p:nvPr>
            <p:ph idx="1"/>
          </p:nvPr>
        </p:nvSpPr>
        <p:spPr>
          <a:xfrm>
            <a:off x="1993498" y="1142998"/>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a:cxnSpLocks/>
          </p:cNvCxnSpPr>
          <p:nvPr/>
        </p:nvCxnSpPr>
        <p:spPr>
          <a:xfrm>
            <a:off x="2815539" y="5265228"/>
            <a:ext cx="6324600" cy="16621"/>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78704" y="5265227"/>
            <a:ext cx="535724" cy="369332"/>
          </a:xfrm>
          <a:prstGeom prst="rect">
            <a:avLst/>
          </a:prstGeom>
          <a:noFill/>
        </p:spPr>
        <p:txBody>
          <a:bodyPr wrap="none" rtlCol="0">
            <a:spAutoFit/>
          </a:bodyPr>
          <a:lstStyle/>
          <a:p>
            <a:r>
              <a:rPr lang="en-US" dirty="0"/>
              <a:t>300</a:t>
            </a:r>
          </a:p>
        </p:txBody>
      </p:sp>
      <p:sp>
        <p:nvSpPr>
          <p:cNvPr id="33" name="TextBox 32"/>
          <p:cNvSpPr txBox="1"/>
          <p:nvPr/>
        </p:nvSpPr>
        <p:spPr>
          <a:xfrm flipH="1">
            <a:off x="3648139" y="5281848"/>
            <a:ext cx="640773" cy="369332"/>
          </a:xfrm>
          <a:prstGeom prst="rect">
            <a:avLst/>
          </a:prstGeom>
          <a:noFill/>
        </p:spPr>
        <p:txBody>
          <a:bodyPr wrap="square" rtlCol="0">
            <a:spAutoFit/>
          </a:bodyPr>
          <a:lstStyle/>
          <a:p>
            <a:r>
              <a:rPr lang="en-US" dirty="0"/>
              <a:t>200</a:t>
            </a:r>
          </a:p>
        </p:txBody>
      </p:sp>
      <p:sp>
        <p:nvSpPr>
          <p:cNvPr id="35" name="TextBox 34"/>
          <p:cNvSpPr txBox="1"/>
          <p:nvPr/>
        </p:nvSpPr>
        <p:spPr>
          <a:xfrm flipH="1">
            <a:off x="2057400" y="1872734"/>
            <a:ext cx="685800" cy="369332"/>
          </a:xfrm>
          <a:prstGeom prst="rect">
            <a:avLst/>
          </a:prstGeom>
          <a:noFill/>
        </p:spPr>
        <p:txBody>
          <a:bodyPr wrap="square" rtlCol="0">
            <a:spAutoFit/>
          </a:bodyPr>
          <a:lstStyle/>
          <a:p>
            <a:r>
              <a:rPr lang="en-US" dirty="0"/>
              <a:t>3.00</a:t>
            </a:r>
          </a:p>
        </p:txBody>
      </p:sp>
      <p:sp>
        <p:nvSpPr>
          <p:cNvPr id="36" name="TextBox 35"/>
          <p:cNvSpPr txBox="1"/>
          <p:nvPr/>
        </p:nvSpPr>
        <p:spPr>
          <a:xfrm flipH="1">
            <a:off x="2117173" y="2781699"/>
            <a:ext cx="685800" cy="369332"/>
          </a:xfrm>
          <a:prstGeom prst="rect">
            <a:avLst/>
          </a:prstGeom>
          <a:noFill/>
        </p:spPr>
        <p:txBody>
          <a:bodyPr wrap="square" rtlCol="0">
            <a:spAutoFit/>
          </a:bodyPr>
          <a:lstStyle/>
          <a:p>
            <a:r>
              <a:rPr lang="en-US" b="1" dirty="0">
                <a:solidFill>
                  <a:srgbClr val="00B050"/>
                </a:solidFill>
              </a:rPr>
              <a:t>2.50</a:t>
            </a:r>
          </a:p>
        </p:txBody>
      </p:sp>
      <p:sp>
        <p:nvSpPr>
          <p:cNvPr id="37" name="TextBox 36"/>
          <p:cNvSpPr txBox="1"/>
          <p:nvPr/>
        </p:nvSpPr>
        <p:spPr>
          <a:xfrm flipH="1">
            <a:off x="2151681" y="3210133"/>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57400" y="3701534"/>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118457" y="4588409"/>
            <a:ext cx="671946" cy="369332"/>
          </a:xfrm>
          <a:prstGeom prst="rect">
            <a:avLst/>
          </a:prstGeom>
          <a:noFill/>
        </p:spPr>
        <p:txBody>
          <a:bodyPr wrap="square" rtlCol="0">
            <a:spAutoFit/>
          </a:bodyPr>
          <a:lstStyle/>
          <a:p>
            <a:r>
              <a:rPr lang="en-US" dirty="0"/>
              <a:t>2.00</a:t>
            </a:r>
          </a:p>
        </p:txBody>
      </p:sp>
      <p:sp>
        <p:nvSpPr>
          <p:cNvPr id="57" name="TextBox 56"/>
          <p:cNvSpPr txBox="1"/>
          <p:nvPr/>
        </p:nvSpPr>
        <p:spPr>
          <a:xfrm>
            <a:off x="6396317" y="5271068"/>
            <a:ext cx="535724" cy="369332"/>
          </a:xfrm>
          <a:prstGeom prst="rect">
            <a:avLst/>
          </a:prstGeom>
          <a:noFill/>
        </p:spPr>
        <p:txBody>
          <a:bodyPr wrap="none" rtlCol="0">
            <a:spAutoFit/>
          </a:bodyPr>
          <a:lstStyle/>
          <a:p>
            <a:r>
              <a:rPr lang="en-US" dirty="0"/>
              <a:t>600</a:t>
            </a:r>
          </a:p>
        </p:txBody>
      </p:sp>
      <p:cxnSp>
        <p:nvCxnSpPr>
          <p:cNvPr id="6" name="Straight Connector 5"/>
          <p:cNvCxnSpPr>
            <a:cxnSpLocks/>
          </p:cNvCxnSpPr>
          <p:nvPr/>
        </p:nvCxnSpPr>
        <p:spPr>
          <a:xfrm>
            <a:off x="2819400" y="1938037"/>
            <a:ext cx="3288898" cy="3275323"/>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7C3FD1E-018D-4EA1-B381-9FDA98A89741}"/>
              </a:ext>
            </a:extLst>
          </p:cNvPr>
          <p:cNvSpPr txBox="1"/>
          <p:nvPr/>
        </p:nvSpPr>
        <p:spPr>
          <a:xfrm>
            <a:off x="5854176" y="1127880"/>
            <a:ext cx="4563259" cy="3139321"/>
          </a:xfrm>
          <a:prstGeom prst="rect">
            <a:avLst/>
          </a:prstGeom>
          <a:noFill/>
          <a:ln w="28575">
            <a:solidFill>
              <a:srgbClr val="C00000"/>
            </a:solidFill>
          </a:ln>
        </p:spPr>
        <p:txBody>
          <a:bodyPr wrap="square" rtlCol="0">
            <a:spAutoFit/>
          </a:bodyPr>
          <a:lstStyle/>
          <a:p>
            <a:r>
              <a:rPr lang="en-US" u="sng" dirty="0">
                <a:solidFill>
                  <a:srgbClr val="C00000"/>
                </a:solidFill>
              </a:rPr>
              <a:t>Impact on profits has 2 components</a:t>
            </a:r>
          </a:p>
          <a:p>
            <a:r>
              <a:rPr lang="en-US" dirty="0">
                <a:solidFill>
                  <a:srgbClr val="C00000"/>
                </a:solidFill>
              </a:rPr>
              <a:t>Gain (G) = higher price on sales retained</a:t>
            </a:r>
          </a:p>
          <a:p>
            <a:r>
              <a:rPr lang="en-US" dirty="0">
                <a:solidFill>
                  <a:srgbClr val="C00000"/>
                </a:solidFill>
              </a:rPr>
              <a:t>G = $0.50 x 200 = $100</a:t>
            </a:r>
          </a:p>
          <a:p>
            <a:r>
              <a:rPr lang="en-US" i="1" dirty="0">
                <a:solidFill>
                  <a:srgbClr val="C00000"/>
                </a:solidFill>
              </a:rPr>
              <a:t>G = same as monopoly overcharge MO</a:t>
            </a:r>
          </a:p>
          <a:p>
            <a:br>
              <a:rPr lang="en-US" i="1" dirty="0">
                <a:solidFill>
                  <a:srgbClr val="C00000"/>
                </a:solidFill>
              </a:rPr>
            </a:br>
            <a:r>
              <a:rPr lang="en-US" i="1" dirty="0">
                <a:solidFill>
                  <a:srgbClr val="C00000"/>
                </a:solidFill>
              </a:rPr>
              <a:t>Loss (L) = lost profits on sales reduction </a:t>
            </a:r>
          </a:p>
          <a:p>
            <a:r>
              <a:rPr lang="en-US" dirty="0">
                <a:solidFill>
                  <a:srgbClr val="C00000"/>
                </a:solidFill>
              </a:rPr>
              <a:t>L = $$0.50 x 100 = $50</a:t>
            </a:r>
          </a:p>
          <a:p>
            <a:r>
              <a:rPr lang="en-US" dirty="0">
                <a:solidFill>
                  <a:srgbClr val="C00000"/>
                </a:solidFill>
              </a:rPr>
              <a:t>L is a deadweight loss </a:t>
            </a:r>
            <a:r>
              <a:rPr lang="en-US" dirty="0" err="1">
                <a:solidFill>
                  <a:srgbClr val="C00000"/>
                </a:solidFill>
              </a:rPr>
              <a:t>DWLp</a:t>
            </a:r>
            <a:r>
              <a:rPr lang="en-US" dirty="0">
                <a:solidFill>
                  <a:srgbClr val="C00000"/>
                </a:solidFill>
              </a:rPr>
              <a:t> </a:t>
            </a:r>
            <a:r>
              <a:rPr lang="en-US" i="1" dirty="0">
                <a:solidFill>
                  <a:srgbClr val="C00000"/>
                </a:solidFill>
              </a:rPr>
              <a:t>(not a transfer)</a:t>
            </a:r>
          </a:p>
          <a:p>
            <a:endParaRPr lang="en-US" i="1" dirty="0">
              <a:solidFill>
                <a:srgbClr val="C00000"/>
              </a:solidFill>
            </a:endParaRPr>
          </a:p>
          <a:p>
            <a:r>
              <a:rPr lang="en-US" b="1" dirty="0">
                <a:solidFill>
                  <a:srgbClr val="C00000"/>
                </a:solidFill>
              </a:rPr>
              <a:t>   Overall profit impact </a:t>
            </a:r>
            <a:r>
              <a:rPr lang="en-US" b="1" i="1" dirty="0">
                <a:solidFill>
                  <a:srgbClr val="C00000"/>
                </a:solidFill>
              </a:rPr>
              <a:t>= G – L = $50 </a:t>
            </a:r>
          </a:p>
          <a:p>
            <a:endParaRPr lang="en-US" b="1" i="1" dirty="0">
              <a:solidFill>
                <a:srgbClr val="C00000"/>
              </a:solidFill>
            </a:endParaRPr>
          </a:p>
        </p:txBody>
      </p:sp>
      <p:cxnSp>
        <p:nvCxnSpPr>
          <p:cNvPr id="52" name="Straight Connector 51">
            <a:extLst>
              <a:ext uri="{FF2B5EF4-FFF2-40B4-BE49-F238E27FC236}">
                <a16:creationId xmlns:a16="http://schemas.microsoft.com/office/drawing/2014/main" id="{7814F7EE-CA4E-4BFF-8AB8-C810B17E0667}"/>
              </a:ext>
            </a:extLst>
          </p:cNvPr>
          <p:cNvCxnSpPr>
            <a:cxnSpLocks/>
          </p:cNvCxnSpPr>
          <p:nvPr/>
        </p:nvCxnSpPr>
        <p:spPr>
          <a:xfrm>
            <a:off x="2786545" y="2989779"/>
            <a:ext cx="2384282"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4890B2F-759F-4051-9E59-AD685817040B}"/>
              </a:ext>
            </a:extLst>
          </p:cNvPr>
          <p:cNvCxnSpPr>
            <a:cxnSpLocks/>
          </p:cNvCxnSpPr>
          <p:nvPr/>
        </p:nvCxnSpPr>
        <p:spPr>
          <a:xfrm>
            <a:off x="2786545" y="4757668"/>
            <a:ext cx="393548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8A17A0CB-048B-4944-A61E-46869005D539}"/>
              </a:ext>
            </a:extLst>
          </p:cNvPr>
          <p:cNvSpPr txBox="1"/>
          <p:nvPr/>
        </p:nvSpPr>
        <p:spPr>
          <a:xfrm flipH="1">
            <a:off x="6921903" y="4594497"/>
            <a:ext cx="2427807" cy="369332"/>
          </a:xfrm>
          <a:prstGeom prst="rect">
            <a:avLst/>
          </a:prstGeom>
          <a:noFill/>
        </p:spPr>
        <p:txBody>
          <a:bodyPr wrap="square" rtlCol="0">
            <a:spAutoFit/>
          </a:bodyPr>
          <a:lstStyle/>
          <a:p>
            <a:r>
              <a:rPr lang="en-US" b="1" dirty="0">
                <a:solidFill>
                  <a:srgbClr val="0070C0"/>
                </a:solidFill>
              </a:rPr>
              <a:t>Initial Price P1 = $2.00</a:t>
            </a:r>
          </a:p>
        </p:txBody>
      </p:sp>
      <p:cxnSp>
        <p:nvCxnSpPr>
          <p:cNvPr id="62" name="Straight Connector 61">
            <a:extLst>
              <a:ext uri="{FF2B5EF4-FFF2-40B4-BE49-F238E27FC236}">
                <a16:creationId xmlns:a16="http://schemas.microsoft.com/office/drawing/2014/main" id="{0E148721-301D-43E1-A393-7C7085C4FB96}"/>
              </a:ext>
            </a:extLst>
          </p:cNvPr>
          <p:cNvCxnSpPr>
            <a:cxnSpLocks/>
          </p:cNvCxnSpPr>
          <p:nvPr/>
        </p:nvCxnSpPr>
        <p:spPr>
          <a:xfrm flipH="1">
            <a:off x="3835400" y="2916079"/>
            <a:ext cx="4214" cy="23247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7588AC2-B0D6-402B-A64C-7FB1BBEE3E98}"/>
              </a:ext>
            </a:extLst>
          </p:cNvPr>
          <p:cNvCxnSpPr>
            <a:cxnSpLocks/>
          </p:cNvCxnSpPr>
          <p:nvPr/>
        </p:nvCxnSpPr>
        <p:spPr>
          <a:xfrm>
            <a:off x="5665141" y="4757669"/>
            <a:ext cx="10904" cy="483199"/>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C8AB213-EED7-4898-ABB0-EE41952A3B8F}"/>
              </a:ext>
            </a:extLst>
          </p:cNvPr>
          <p:cNvSpPr/>
          <p:nvPr/>
        </p:nvSpPr>
        <p:spPr>
          <a:xfrm>
            <a:off x="2835829" y="2985093"/>
            <a:ext cx="981492" cy="1764266"/>
          </a:xfrm>
          <a:prstGeom prst="rect">
            <a:avLst/>
          </a:prstGeom>
          <a:solidFill>
            <a:srgbClr val="FFEA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Gain=</a:t>
            </a:r>
          </a:p>
          <a:p>
            <a:pPr algn="ctr"/>
            <a:r>
              <a:rPr lang="en-US" sz="1200" b="1" dirty="0">
                <a:solidFill>
                  <a:schemeClr val="tx1"/>
                </a:solidFill>
              </a:rPr>
              <a:t>$100</a:t>
            </a:r>
          </a:p>
          <a:p>
            <a:pPr algn="ctr"/>
            <a:r>
              <a:rPr lang="en-US" sz="1200" b="1" dirty="0">
                <a:solidFill>
                  <a:schemeClr val="tx1"/>
                </a:solidFill>
              </a:rPr>
              <a:t>(</a:t>
            </a:r>
            <a:r>
              <a:rPr lang="en-US" sz="1200" b="1" dirty="0" err="1">
                <a:solidFill>
                  <a:schemeClr val="tx1"/>
                </a:solidFill>
              </a:rPr>
              <a:t>monop</a:t>
            </a:r>
            <a:r>
              <a:rPr lang="en-US" sz="1200" b="1" dirty="0">
                <a:solidFill>
                  <a:schemeClr val="tx1"/>
                </a:solidFill>
              </a:rPr>
              <a:t>.</a:t>
            </a:r>
          </a:p>
          <a:p>
            <a:pPr algn="ctr"/>
            <a:r>
              <a:rPr lang="en-US" sz="1200" b="1" dirty="0" err="1">
                <a:solidFill>
                  <a:schemeClr val="tx1"/>
                </a:solidFill>
              </a:rPr>
              <a:t>overharge</a:t>
            </a:r>
            <a:r>
              <a:rPr lang="en-US" sz="1200" b="1" dirty="0">
                <a:solidFill>
                  <a:schemeClr val="tx1"/>
                </a:solidFill>
              </a:rPr>
              <a:t>)</a:t>
            </a:r>
          </a:p>
        </p:txBody>
      </p:sp>
      <p:sp>
        <p:nvSpPr>
          <p:cNvPr id="58" name="TextBox 57">
            <a:extLst>
              <a:ext uri="{FF2B5EF4-FFF2-40B4-BE49-F238E27FC236}">
                <a16:creationId xmlns:a16="http://schemas.microsoft.com/office/drawing/2014/main" id="{C07378E7-C834-48AB-A8D7-8A6C39F9CFF2}"/>
              </a:ext>
            </a:extLst>
          </p:cNvPr>
          <p:cNvSpPr txBox="1"/>
          <p:nvPr/>
        </p:nvSpPr>
        <p:spPr>
          <a:xfrm>
            <a:off x="6108865" y="5838198"/>
            <a:ext cx="3982960" cy="646331"/>
          </a:xfrm>
          <a:prstGeom prst="rect">
            <a:avLst/>
          </a:prstGeom>
          <a:noFill/>
          <a:ln w="28575">
            <a:solidFill>
              <a:srgbClr val="C00000"/>
            </a:solidFill>
          </a:ln>
        </p:spPr>
        <p:txBody>
          <a:bodyPr wrap="square" rtlCol="0">
            <a:spAutoFit/>
          </a:bodyPr>
          <a:lstStyle/>
          <a:p>
            <a:r>
              <a:rPr lang="en-US" b="1" dirty="0">
                <a:solidFill>
                  <a:srgbClr val="C00000"/>
                </a:solidFill>
                <a:highlight>
                  <a:srgbClr val="FFFF00"/>
                </a:highlight>
              </a:rPr>
              <a:t>NOTE: THIS IS NOT DRAWN TO SCALE</a:t>
            </a:r>
            <a:r>
              <a:rPr lang="en-US" b="1" dirty="0">
                <a:solidFill>
                  <a:srgbClr val="C00000"/>
                </a:solidFill>
              </a:rPr>
              <a:t>. </a:t>
            </a:r>
          </a:p>
        </p:txBody>
      </p:sp>
      <p:cxnSp>
        <p:nvCxnSpPr>
          <p:cNvPr id="59" name="Straight Connector 58">
            <a:extLst>
              <a:ext uri="{FF2B5EF4-FFF2-40B4-BE49-F238E27FC236}">
                <a16:creationId xmlns:a16="http://schemas.microsoft.com/office/drawing/2014/main" id="{822C452B-7972-439D-B279-163AFC636D5D}"/>
              </a:ext>
            </a:extLst>
          </p:cNvPr>
          <p:cNvCxnSpPr>
            <a:cxnSpLocks/>
          </p:cNvCxnSpPr>
          <p:nvPr/>
        </p:nvCxnSpPr>
        <p:spPr>
          <a:xfrm flipV="1">
            <a:off x="2819400" y="5140969"/>
            <a:ext cx="4034828" cy="1936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C6C08AF0-5503-419E-A998-0747F63C3BB4}"/>
              </a:ext>
            </a:extLst>
          </p:cNvPr>
          <p:cNvSpPr txBox="1"/>
          <p:nvPr/>
        </p:nvSpPr>
        <p:spPr>
          <a:xfrm flipH="1">
            <a:off x="6884115" y="4895895"/>
            <a:ext cx="3982960" cy="369332"/>
          </a:xfrm>
          <a:prstGeom prst="rect">
            <a:avLst/>
          </a:prstGeom>
          <a:noFill/>
        </p:spPr>
        <p:txBody>
          <a:bodyPr wrap="square" rtlCol="0">
            <a:spAutoFit/>
          </a:bodyPr>
          <a:lstStyle/>
          <a:p>
            <a:r>
              <a:rPr lang="en-US" b="1" dirty="0">
                <a:solidFill>
                  <a:srgbClr val="0070C0"/>
                </a:solidFill>
              </a:rPr>
              <a:t>   </a:t>
            </a:r>
            <a:r>
              <a:rPr lang="en-US" b="1" dirty="0">
                <a:solidFill>
                  <a:srgbClr val="FF0000"/>
                </a:solidFill>
              </a:rPr>
              <a:t>Cost = $1.50</a:t>
            </a:r>
          </a:p>
        </p:txBody>
      </p:sp>
      <p:sp>
        <p:nvSpPr>
          <p:cNvPr id="4" name="Slide Number Placeholder 3">
            <a:extLst>
              <a:ext uri="{FF2B5EF4-FFF2-40B4-BE49-F238E27FC236}">
                <a16:creationId xmlns:a16="http://schemas.microsoft.com/office/drawing/2014/main" id="{C3ED62AF-835C-45C7-B52A-949556B074E5}"/>
              </a:ext>
            </a:extLst>
          </p:cNvPr>
          <p:cNvSpPr>
            <a:spLocks noGrp="1"/>
          </p:cNvSpPr>
          <p:nvPr>
            <p:ph type="sldNum" sz="quarter" idx="12"/>
          </p:nvPr>
        </p:nvSpPr>
        <p:spPr/>
        <p:txBody>
          <a:bodyPr/>
          <a:lstStyle/>
          <a:p>
            <a:fld id="{2D3B227A-F6FA-48EA-A684-49106483E6A4}" type="slidenum">
              <a:rPr lang="en-US" smtClean="0"/>
              <a:t>34</a:t>
            </a:fld>
            <a:endParaRPr lang="en-US"/>
          </a:p>
        </p:txBody>
      </p:sp>
      <p:sp>
        <p:nvSpPr>
          <p:cNvPr id="9" name="TextBox 8">
            <a:extLst>
              <a:ext uri="{FF2B5EF4-FFF2-40B4-BE49-F238E27FC236}">
                <a16:creationId xmlns:a16="http://schemas.microsoft.com/office/drawing/2014/main" id="{E0A5495E-C8F0-44D0-AD85-61A0AA39933C}"/>
              </a:ext>
            </a:extLst>
          </p:cNvPr>
          <p:cNvSpPr txBox="1"/>
          <p:nvPr/>
        </p:nvSpPr>
        <p:spPr>
          <a:xfrm flipH="1">
            <a:off x="2098634" y="4968522"/>
            <a:ext cx="671946" cy="369332"/>
          </a:xfrm>
          <a:prstGeom prst="rect">
            <a:avLst/>
          </a:prstGeom>
          <a:noFill/>
        </p:spPr>
        <p:txBody>
          <a:bodyPr wrap="square" rtlCol="0">
            <a:spAutoFit/>
          </a:bodyPr>
          <a:lstStyle/>
          <a:p>
            <a:r>
              <a:rPr lang="en-US" dirty="0">
                <a:solidFill>
                  <a:srgbClr val="FF0000"/>
                </a:solidFill>
              </a:rPr>
              <a:t>1.50</a:t>
            </a:r>
          </a:p>
        </p:txBody>
      </p:sp>
    </p:spTree>
    <p:extLst>
      <p:ext uri="{BB962C8B-B14F-4D97-AF65-F5344CB8AC3E}">
        <p14:creationId xmlns:p14="http://schemas.microsoft.com/office/powerpoint/2010/main" val="39501355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ACD7D-C00E-443F-B1EC-B9914425937B}"/>
              </a:ext>
            </a:extLst>
          </p:cNvPr>
          <p:cNvSpPr>
            <a:spLocks noGrp="1"/>
          </p:cNvSpPr>
          <p:nvPr>
            <p:ph type="title"/>
          </p:nvPr>
        </p:nvSpPr>
        <p:spPr>
          <a:xfrm>
            <a:off x="279070" y="79207"/>
            <a:ext cx="11074730" cy="1325563"/>
          </a:xfrm>
        </p:spPr>
        <p:txBody>
          <a:bodyPr>
            <a:normAutofit/>
          </a:bodyPr>
          <a:lstStyle/>
          <a:p>
            <a:r>
              <a:rPr lang="en-US" sz="3200" dirty="0"/>
              <a:t>Profit Increases </a:t>
            </a:r>
            <a:r>
              <a:rPr lang="en-US" dirty="0"/>
              <a:t>if Raise </a:t>
            </a:r>
            <a:r>
              <a:rPr lang="en-US" sz="3200" dirty="0"/>
              <a:t>Price from $100 to $120 ?</a:t>
            </a:r>
          </a:p>
        </p:txBody>
      </p:sp>
      <p:sp>
        <p:nvSpPr>
          <p:cNvPr id="3" name="Content Placeholder 2">
            <a:extLst>
              <a:ext uri="{FF2B5EF4-FFF2-40B4-BE49-F238E27FC236}">
                <a16:creationId xmlns:a16="http://schemas.microsoft.com/office/drawing/2014/main" id="{E4901619-7C64-4CBE-BF93-2D707FD2AA6E}"/>
              </a:ext>
            </a:extLst>
          </p:cNvPr>
          <p:cNvSpPr>
            <a:spLocks noGrp="1"/>
          </p:cNvSpPr>
          <p:nvPr>
            <p:ph idx="1"/>
          </p:nvPr>
        </p:nvSpPr>
        <p:spPr>
          <a:xfrm>
            <a:off x="-2055829" y="6309201"/>
            <a:ext cx="10515600" cy="4351338"/>
          </a:xfrm>
        </p:spPr>
        <p:txBody>
          <a:bodyPr/>
          <a:lstStyle/>
          <a:p>
            <a:pPr marL="0" indent="0">
              <a:buNone/>
            </a:pPr>
            <a:r>
              <a:rPr lang="en-US" dirty="0"/>
              <a:t>  </a:t>
            </a:r>
          </a:p>
        </p:txBody>
      </p:sp>
      <p:sp>
        <p:nvSpPr>
          <p:cNvPr id="13" name="Rectangle 10">
            <a:extLst>
              <a:ext uri="{FF2B5EF4-FFF2-40B4-BE49-F238E27FC236}">
                <a16:creationId xmlns:a16="http://schemas.microsoft.com/office/drawing/2014/main" id="{8BAF2FC6-0AC9-41FF-8EFF-B282D2701FD9}"/>
              </a:ext>
            </a:extLst>
          </p:cNvPr>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3">
            <a:extLst>
              <a:ext uri="{FF2B5EF4-FFF2-40B4-BE49-F238E27FC236}">
                <a16:creationId xmlns:a16="http://schemas.microsoft.com/office/drawing/2014/main" id="{4459CEC3-DD3B-4AFC-AEDD-0693D20154A5}"/>
              </a:ext>
            </a:extLst>
          </p:cNvPr>
          <p:cNvSpPr>
            <a:spLocks noChangeArrowheads="1"/>
          </p:cNvSpPr>
          <p:nvPr/>
        </p:nvSpPr>
        <p:spPr bwMode="auto">
          <a:xfrm>
            <a:off x="152400" y="1066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15">
            <a:extLst>
              <a:ext uri="{FF2B5EF4-FFF2-40B4-BE49-F238E27FC236}">
                <a16:creationId xmlns:a16="http://schemas.microsoft.com/office/drawing/2014/main" id="{DFCE5105-CB71-4228-A7E8-B33E5E9A8B38}"/>
              </a:ext>
            </a:extLst>
          </p:cNvPr>
          <p:cNvSpPr>
            <a:spLocks noChangeArrowheads="1"/>
          </p:cNvSpPr>
          <p:nvPr/>
        </p:nvSpPr>
        <p:spPr bwMode="auto">
          <a:xfrm>
            <a:off x="152400" y="1066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5" name="Group 4">
            <a:extLst>
              <a:ext uri="{FF2B5EF4-FFF2-40B4-BE49-F238E27FC236}">
                <a16:creationId xmlns:a16="http://schemas.microsoft.com/office/drawing/2014/main" id="{37D44BDE-86B8-4530-B129-AC2B82D759CA}"/>
              </a:ext>
            </a:extLst>
          </p:cNvPr>
          <p:cNvGrpSpPr/>
          <p:nvPr/>
        </p:nvGrpSpPr>
        <p:grpSpPr>
          <a:xfrm>
            <a:off x="1788595" y="1720850"/>
            <a:ext cx="7438531" cy="4984750"/>
            <a:chOff x="1788595" y="1720850"/>
            <a:chExt cx="7438531" cy="4984750"/>
          </a:xfrm>
        </p:grpSpPr>
        <p:sp>
          <p:nvSpPr>
            <p:cNvPr id="4" name="Rectangle 3">
              <a:extLst>
                <a:ext uri="{FF2B5EF4-FFF2-40B4-BE49-F238E27FC236}">
                  <a16:creationId xmlns:a16="http://schemas.microsoft.com/office/drawing/2014/main" id="{B8957CD2-4DC7-4042-ABAA-002B42F6D566}"/>
                </a:ext>
              </a:extLst>
            </p:cNvPr>
            <p:cNvSpPr/>
            <p:nvPr/>
          </p:nvSpPr>
          <p:spPr>
            <a:xfrm>
              <a:off x="2517564" y="4476585"/>
              <a:ext cx="2697939" cy="82229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2C0470EB-17B0-4EFD-B217-1D6A795A378A}"/>
                </a:ext>
              </a:extLst>
            </p:cNvPr>
            <p:cNvGrpSpPr/>
            <p:nvPr/>
          </p:nvGrpSpPr>
          <p:grpSpPr>
            <a:xfrm>
              <a:off x="1788595" y="1720850"/>
              <a:ext cx="7438531" cy="4984750"/>
              <a:chOff x="-95417" y="0"/>
              <a:chExt cx="7438729" cy="4984833"/>
            </a:xfrm>
          </p:grpSpPr>
          <p:grpSp>
            <p:nvGrpSpPr>
              <p:cNvPr id="18" name="Group 17">
                <a:extLst>
                  <a:ext uri="{FF2B5EF4-FFF2-40B4-BE49-F238E27FC236}">
                    <a16:creationId xmlns:a16="http://schemas.microsoft.com/office/drawing/2014/main" id="{1834BF68-8D8B-47CD-B68B-2AEEDA7D7527}"/>
                  </a:ext>
                </a:extLst>
              </p:cNvPr>
              <p:cNvGrpSpPr/>
              <p:nvPr/>
            </p:nvGrpSpPr>
            <p:grpSpPr>
              <a:xfrm>
                <a:off x="596348" y="0"/>
                <a:ext cx="4603805" cy="4343400"/>
                <a:chOff x="0" y="0"/>
                <a:chExt cx="4603805" cy="4343400"/>
              </a:xfrm>
            </p:grpSpPr>
            <p:cxnSp>
              <p:nvCxnSpPr>
                <p:cNvPr id="39" name="Straight Connector 38">
                  <a:extLst>
                    <a:ext uri="{FF2B5EF4-FFF2-40B4-BE49-F238E27FC236}">
                      <a16:creationId xmlns:a16="http://schemas.microsoft.com/office/drawing/2014/main" id="{77A5B978-E730-49F4-B2C2-DA7700DFF539}"/>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0" name="Straight Connector 39">
                  <a:extLst>
                    <a:ext uri="{FF2B5EF4-FFF2-40B4-BE49-F238E27FC236}">
                      <a16:creationId xmlns:a16="http://schemas.microsoft.com/office/drawing/2014/main" id="{8D3FA4D9-084D-464F-BBE3-C64A4C237BDA}"/>
                    </a:ext>
                  </a:extLst>
                </p:cNvPr>
                <p:cNvCxnSpPr>
                  <a:cxnSpLocks noChangeShapeType="1"/>
                </p:cNvCxnSpPr>
                <p:nvPr/>
              </p:nvCxnSpPr>
              <p:spPr bwMode="auto">
                <a:xfrm>
                  <a:off x="31805" y="4301656"/>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1" name="Straight Connector 40">
                  <a:extLst>
                    <a:ext uri="{FF2B5EF4-FFF2-40B4-BE49-F238E27FC236}">
                      <a16:creationId xmlns:a16="http://schemas.microsoft.com/office/drawing/2014/main" id="{AF55B62C-AC25-4AB8-A9BE-793D003A5CE5}"/>
                    </a:ext>
                  </a:extLst>
                </p:cNvPr>
                <p:cNvCxnSpPr>
                  <a:cxnSpLocks noChangeShapeType="1"/>
                </p:cNvCxnSpPr>
                <p:nvPr/>
              </p:nvCxnSpPr>
              <p:spPr bwMode="auto">
                <a:xfrm>
                  <a:off x="31805" y="214685"/>
                  <a:ext cx="4419600" cy="40881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2" name="Straight Connector 41">
                  <a:extLst>
                    <a:ext uri="{FF2B5EF4-FFF2-40B4-BE49-F238E27FC236}">
                      <a16:creationId xmlns:a16="http://schemas.microsoft.com/office/drawing/2014/main" id="{1E49D4B4-B03E-4C08-9D3C-D5B588C874FC}"/>
                    </a:ext>
                  </a:extLst>
                </p:cNvPr>
                <p:cNvCxnSpPr>
                  <a:cxnSpLocks noChangeShapeType="1"/>
                </p:cNvCxnSpPr>
                <p:nvPr/>
              </p:nvCxnSpPr>
              <p:spPr bwMode="auto">
                <a:xfrm flipV="1">
                  <a:off x="0" y="3547104"/>
                  <a:ext cx="4451405" cy="3098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3" name="Straight Connector 42">
                  <a:extLst>
                    <a:ext uri="{FF2B5EF4-FFF2-40B4-BE49-F238E27FC236}">
                      <a16:creationId xmlns:a16="http://schemas.microsoft.com/office/drawing/2014/main" id="{F7E5B654-3A7C-4FF9-AF59-955ED3B8D9E3}"/>
                    </a:ext>
                  </a:extLst>
                </p:cNvPr>
                <p:cNvCxnSpPr>
                  <a:cxnSpLocks noChangeShapeType="1"/>
                </p:cNvCxnSpPr>
                <p:nvPr/>
              </p:nvCxnSpPr>
              <p:spPr bwMode="auto">
                <a:xfrm>
                  <a:off x="2743200" y="2759103"/>
                  <a:ext cx="7951" cy="15660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4" name="Straight Connector 43">
                  <a:extLst>
                    <a:ext uri="{FF2B5EF4-FFF2-40B4-BE49-F238E27FC236}">
                      <a16:creationId xmlns:a16="http://schemas.microsoft.com/office/drawing/2014/main" id="{F596BE85-57DC-46EF-9C61-16D242B27CB3}"/>
                    </a:ext>
                  </a:extLst>
                </p:cNvPr>
                <p:cNvCxnSpPr>
                  <a:cxnSpLocks noChangeShapeType="1"/>
                </p:cNvCxnSpPr>
                <p:nvPr/>
              </p:nvCxnSpPr>
              <p:spPr bwMode="auto">
                <a:xfrm flipH="1">
                  <a:off x="0" y="2759103"/>
                  <a:ext cx="27432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5" name="Straight Connector 44">
                  <a:extLst>
                    <a:ext uri="{FF2B5EF4-FFF2-40B4-BE49-F238E27FC236}">
                      <a16:creationId xmlns:a16="http://schemas.microsoft.com/office/drawing/2014/main" id="{D8039A0D-6C90-4C58-AFA2-3B085D660750}"/>
                    </a:ext>
                  </a:extLst>
                </p:cNvPr>
                <p:cNvCxnSpPr>
                  <a:cxnSpLocks noChangeShapeType="1"/>
                </p:cNvCxnSpPr>
                <p:nvPr/>
              </p:nvCxnSpPr>
              <p:spPr bwMode="auto">
                <a:xfrm>
                  <a:off x="3673503" y="3570136"/>
                  <a:ext cx="7951" cy="75537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19" name="Group 18">
                <a:extLst>
                  <a:ext uri="{FF2B5EF4-FFF2-40B4-BE49-F238E27FC236}">
                    <a16:creationId xmlns:a16="http://schemas.microsoft.com/office/drawing/2014/main" id="{699A0602-F820-464B-B950-4B345FF6835A}"/>
                  </a:ext>
                </a:extLst>
              </p:cNvPr>
              <p:cNvGrpSpPr/>
              <p:nvPr/>
            </p:nvGrpSpPr>
            <p:grpSpPr>
              <a:xfrm>
                <a:off x="-95417" y="2615979"/>
                <a:ext cx="7438729" cy="2368854"/>
                <a:chOff x="-95417" y="0"/>
                <a:chExt cx="7438729" cy="2368854"/>
              </a:xfrm>
            </p:grpSpPr>
            <p:grpSp>
              <p:nvGrpSpPr>
                <p:cNvPr id="20" name="Group 19">
                  <a:extLst>
                    <a:ext uri="{FF2B5EF4-FFF2-40B4-BE49-F238E27FC236}">
                      <a16:creationId xmlns:a16="http://schemas.microsoft.com/office/drawing/2014/main" id="{797F7E85-5D17-44E6-AE07-8927DE07E9B1}"/>
                    </a:ext>
                  </a:extLst>
                </p:cNvPr>
                <p:cNvGrpSpPr/>
                <p:nvPr/>
              </p:nvGrpSpPr>
              <p:grpSpPr>
                <a:xfrm>
                  <a:off x="1367277" y="210439"/>
                  <a:ext cx="5976035" cy="469291"/>
                  <a:chOff x="659611" y="-44003"/>
                  <a:chExt cx="5976035" cy="469291"/>
                </a:xfrm>
              </p:grpSpPr>
              <p:sp>
                <p:nvSpPr>
                  <p:cNvPr id="37" name="Text Box 59">
                    <a:extLst>
                      <a:ext uri="{FF2B5EF4-FFF2-40B4-BE49-F238E27FC236}">
                        <a16:creationId xmlns:a16="http://schemas.microsoft.com/office/drawing/2014/main" id="{1E6EBD3B-AA4A-41B7-8FDB-DD08305795FE}"/>
                      </a:ext>
                    </a:extLst>
                  </p:cNvPr>
                  <p:cNvSpPr txBox="1">
                    <a:spLocks noChangeArrowheads="1"/>
                  </p:cNvSpPr>
                  <p:nvPr/>
                </p:nvSpPr>
                <p:spPr bwMode="auto">
                  <a:xfrm>
                    <a:off x="3827650" y="-44003"/>
                    <a:ext cx="2807996" cy="342900"/>
                  </a:xfrm>
                  <a:prstGeom prst="rect">
                    <a:avLst/>
                  </a:prstGeom>
                  <a:noFill/>
                  <a:ln w="19050">
                    <a:solidFill>
                      <a:schemeClr val="accent6">
                        <a:lumMod val="75000"/>
                      </a:schemeClr>
                    </a:solidFill>
                  </a:ln>
                </p:spPr>
                <p:txBody>
                  <a:bodyPr rot="0" vert="horz" wrap="square" lIns="91440" tIns="45720" rIns="91440" bIns="45720" anchor="t" anchorCtr="0" upright="1">
                    <a:noAutofit/>
                  </a:bodyPr>
                  <a:lstStyle/>
                  <a:p>
                    <a:pPr marL="0" marR="0" algn="ctr">
                      <a:spcBef>
                        <a:spcPts val="0"/>
                      </a:spcBef>
                      <a:spcAft>
                        <a:spcPts val="0"/>
                      </a:spcAft>
                    </a:pPr>
                    <a:r>
                      <a:rPr lang="en-US" sz="1600" b="1" dirty="0">
                        <a:effectLst/>
                        <a:latin typeface="Times New Roman" panose="02020603050405020304" pitchFamily="18" charset="0"/>
                        <a:ea typeface="Times New Roman" panose="02020603050405020304" pitchFamily="18" charset="0"/>
                      </a:rPr>
                      <a:t>G = $10 x $150 =  $1500</a:t>
                    </a:r>
                    <a:endParaRPr lang="en-US" sz="1200" dirty="0">
                      <a:effectLst/>
                      <a:latin typeface="Times New Roman" panose="02020603050405020304" pitchFamily="18" charset="0"/>
                      <a:ea typeface="Times New Roman" panose="02020603050405020304" pitchFamily="18" charset="0"/>
                    </a:endParaRPr>
                  </a:p>
                </p:txBody>
              </p:sp>
              <p:sp>
                <p:nvSpPr>
                  <p:cNvPr id="38" name="Text Box 56">
                    <a:extLst>
                      <a:ext uri="{FF2B5EF4-FFF2-40B4-BE49-F238E27FC236}">
                        <a16:creationId xmlns:a16="http://schemas.microsoft.com/office/drawing/2014/main" id="{69725104-A68F-4DCC-AA1B-E36D8FEF6740}"/>
                      </a:ext>
                    </a:extLst>
                  </p:cNvPr>
                  <p:cNvSpPr txBox="1">
                    <a:spLocks noChangeArrowheads="1"/>
                  </p:cNvSpPr>
                  <p:nvPr/>
                </p:nvSpPr>
                <p:spPr bwMode="auto">
                  <a:xfrm>
                    <a:off x="659611" y="82388"/>
                    <a:ext cx="80010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600" b="1" dirty="0">
                        <a:effectLst/>
                        <a:latin typeface="Times New Roman" panose="02020603050405020304" pitchFamily="18" charset="0"/>
                        <a:ea typeface="Times New Roman" panose="02020603050405020304" pitchFamily="18" charset="0"/>
                      </a:rPr>
                      <a:t>Gain</a:t>
                    </a:r>
                    <a:endParaRPr lang="en-US" sz="1200" dirty="0">
                      <a:effectLst/>
                      <a:latin typeface="Times New Roman" panose="02020603050405020304" pitchFamily="18" charset="0"/>
                      <a:ea typeface="Times New Roman" panose="02020603050405020304" pitchFamily="18" charset="0"/>
                    </a:endParaRPr>
                  </a:p>
                </p:txBody>
              </p:sp>
            </p:grpSp>
            <p:grpSp>
              <p:nvGrpSpPr>
                <p:cNvPr id="21" name="Group 20">
                  <a:extLst>
                    <a:ext uri="{FF2B5EF4-FFF2-40B4-BE49-F238E27FC236}">
                      <a16:creationId xmlns:a16="http://schemas.microsoft.com/office/drawing/2014/main" id="{51209CF6-6FEA-40A7-918D-AB206EB6329B}"/>
                    </a:ext>
                  </a:extLst>
                </p:cNvPr>
                <p:cNvGrpSpPr/>
                <p:nvPr/>
              </p:nvGrpSpPr>
              <p:grpSpPr>
                <a:xfrm>
                  <a:off x="-95417" y="0"/>
                  <a:ext cx="4630733" cy="2368854"/>
                  <a:chOff x="-95417" y="0"/>
                  <a:chExt cx="4630733" cy="2368854"/>
                </a:xfrm>
              </p:grpSpPr>
              <p:sp>
                <p:nvSpPr>
                  <p:cNvPr id="22" name="Text Box 85">
                    <a:extLst>
                      <a:ext uri="{FF2B5EF4-FFF2-40B4-BE49-F238E27FC236}">
                        <a16:creationId xmlns:a16="http://schemas.microsoft.com/office/drawing/2014/main" id="{4AF7C962-68A4-4730-8A2E-CFC165DEFFB5}"/>
                      </a:ext>
                    </a:extLst>
                  </p:cNvPr>
                  <p:cNvSpPr txBox="1"/>
                  <p:nvPr/>
                </p:nvSpPr>
                <p:spPr>
                  <a:xfrm>
                    <a:off x="4138441" y="553339"/>
                    <a:ext cx="396875" cy="46305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effectLst/>
                        <a:latin typeface="Times New Roman" panose="02020603050405020304" pitchFamily="18" charset="0"/>
                        <a:ea typeface="Times New Roman" panose="02020603050405020304" pitchFamily="18" charset="0"/>
                      </a:rPr>
                      <a:t>C</a:t>
                    </a:r>
                    <a:endParaRPr lang="en-US" dirty="0">
                      <a:effectLst/>
                      <a:latin typeface="Times New Roman" panose="02020603050405020304" pitchFamily="18" charset="0"/>
                      <a:ea typeface="Times New Roman" panose="02020603050405020304" pitchFamily="18" charset="0"/>
                    </a:endParaRPr>
                  </a:p>
                </p:txBody>
              </p:sp>
              <p:grpSp>
                <p:nvGrpSpPr>
                  <p:cNvPr id="23" name="Group 22">
                    <a:extLst>
                      <a:ext uri="{FF2B5EF4-FFF2-40B4-BE49-F238E27FC236}">
                        <a16:creationId xmlns:a16="http://schemas.microsoft.com/office/drawing/2014/main" id="{120F849E-91E9-45B5-8493-80F67CFD9561}"/>
                      </a:ext>
                    </a:extLst>
                  </p:cNvPr>
                  <p:cNvGrpSpPr/>
                  <p:nvPr/>
                </p:nvGrpSpPr>
                <p:grpSpPr>
                  <a:xfrm>
                    <a:off x="3116911" y="1637969"/>
                    <a:ext cx="1367155" cy="730885"/>
                    <a:chOff x="0" y="0"/>
                    <a:chExt cx="1367155" cy="730885"/>
                  </a:xfrm>
                </p:grpSpPr>
                <p:grpSp>
                  <p:nvGrpSpPr>
                    <p:cNvPr id="31" name="Group 30">
                      <a:extLst>
                        <a:ext uri="{FF2B5EF4-FFF2-40B4-BE49-F238E27FC236}">
                          <a16:creationId xmlns:a16="http://schemas.microsoft.com/office/drawing/2014/main" id="{57693763-2500-49CE-B033-CDBED5E98A26}"/>
                        </a:ext>
                      </a:extLst>
                    </p:cNvPr>
                    <p:cNvGrpSpPr/>
                    <p:nvPr/>
                  </p:nvGrpSpPr>
                  <p:grpSpPr>
                    <a:xfrm>
                      <a:off x="914400" y="0"/>
                      <a:ext cx="452755" cy="730885"/>
                      <a:chOff x="0" y="0"/>
                      <a:chExt cx="452755" cy="730885"/>
                    </a:xfrm>
                  </p:grpSpPr>
                  <p:sp>
                    <p:nvSpPr>
                      <p:cNvPr id="35" name="Text Box 84">
                        <a:extLst>
                          <a:ext uri="{FF2B5EF4-FFF2-40B4-BE49-F238E27FC236}">
                            <a16:creationId xmlns:a16="http://schemas.microsoft.com/office/drawing/2014/main" id="{5C2E122A-3846-4B71-8F02-FD299F525D54}"/>
                          </a:ext>
                        </a:extLst>
                      </p:cNvPr>
                      <p:cNvSpPr txBox="1"/>
                      <p:nvPr/>
                    </p:nvSpPr>
                    <p:spPr>
                      <a:xfrm>
                        <a:off x="47708" y="0"/>
                        <a:ext cx="396875"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0</a:t>
                        </a:r>
                        <a:endParaRPr lang="en-US" sz="1200">
                          <a:effectLst/>
                          <a:latin typeface="Times New Roman" panose="02020603050405020304" pitchFamily="18" charset="0"/>
                          <a:ea typeface="Times New Roman" panose="02020603050405020304" pitchFamily="18" charset="0"/>
                        </a:endParaRPr>
                      </a:p>
                    </p:txBody>
                  </p:sp>
                  <p:sp>
                    <p:nvSpPr>
                      <p:cNvPr id="36" name="Text Box 86">
                        <a:extLst>
                          <a:ext uri="{FF2B5EF4-FFF2-40B4-BE49-F238E27FC236}">
                            <a16:creationId xmlns:a16="http://schemas.microsoft.com/office/drawing/2014/main" id="{6F7F1FE8-4A1D-476B-9E55-F611F675D0C8}"/>
                          </a:ext>
                        </a:extLst>
                      </p:cNvPr>
                      <p:cNvSpPr txBox="1"/>
                      <p:nvPr/>
                    </p:nvSpPr>
                    <p:spPr>
                      <a:xfrm flipH="1">
                        <a:off x="0" y="182880"/>
                        <a:ext cx="452755" cy="54800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200</a:t>
                        </a:r>
                        <a:endParaRPr lang="en-US" sz="1200">
                          <a:effectLst/>
                          <a:latin typeface="Times New Roman" panose="02020603050405020304" pitchFamily="18" charset="0"/>
                          <a:ea typeface="Times New Roman" panose="02020603050405020304" pitchFamily="18" charset="0"/>
                        </a:endParaRPr>
                      </a:p>
                    </p:txBody>
                  </p:sp>
                </p:grpSp>
                <p:grpSp>
                  <p:nvGrpSpPr>
                    <p:cNvPr id="32" name="Group 31">
                      <a:extLst>
                        <a:ext uri="{FF2B5EF4-FFF2-40B4-BE49-F238E27FC236}">
                          <a16:creationId xmlns:a16="http://schemas.microsoft.com/office/drawing/2014/main" id="{56EF8BE4-CE58-4E3D-A574-01DBDF30078F}"/>
                        </a:ext>
                      </a:extLst>
                    </p:cNvPr>
                    <p:cNvGrpSpPr/>
                    <p:nvPr/>
                  </p:nvGrpSpPr>
                  <p:grpSpPr>
                    <a:xfrm>
                      <a:off x="0" y="0"/>
                      <a:ext cx="524510" cy="548281"/>
                      <a:chOff x="0" y="0"/>
                      <a:chExt cx="524510" cy="548281"/>
                    </a:xfrm>
                  </p:grpSpPr>
                  <p:sp>
                    <p:nvSpPr>
                      <p:cNvPr id="33" name="Text Box 83">
                        <a:extLst>
                          <a:ext uri="{FF2B5EF4-FFF2-40B4-BE49-F238E27FC236}">
                            <a16:creationId xmlns:a16="http://schemas.microsoft.com/office/drawing/2014/main" id="{F7AFE32F-10E7-4150-9AB9-B9DDDB2AFE44}"/>
                          </a:ext>
                        </a:extLst>
                      </p:cNvPr>
                      <p:cNvSpPr txBox="1"/>
                      <p:nvPr/>
                    </p:nvSpPr>
                    <p:spPr>
                      <a:xfrm>
                        <a:off x="39757" y="0"/>
                        <a:ext cx="396875"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1</a:t>
                        </a:r>
                        <a:endParaRPr lang="en-US" sz="1200">
                          <a:effectLst/>
                          <a:latin typeface="Times New Roman" panose="02020603050405020304" pitchFamily="18" charset="0"/>
                          <a:ea typeface="Times New Roman" panose="02020603050405020304" pitchFamily="18" charset="0"/>
                        </a:endParaRPr>
                      </a:p>
                    </p:txBody>
                  </p:sp>
                  <p:sp>
                    <p:nvSpPr>
                      <p:cNvPr id="34" name="Text Box 87">
                        <a:extLst>
                          <a:ext uri="{FF2B5EF4-FFF2-40B4-BE49-F238E27FC236}">
                            <a16:creationId xmlns:a16="http://schemas.microsoft.com/office/drawing/2014/main" id="{EE693042-35BA-4B10-9028-380FC248D3CA}"/>
                          </a:ext>
                        </a:extLst>
                      </p:cNvPr>
                      <p:cNvSpPr txBox="1"/>
                      <p:nvPr/>
                    </p:nvSpPr>
                    <p:spPr>
                      <a:xfrm>
                        <a:off x="0" y="159026"/>
                        <a:ext cx="524510"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150</a:t>
                        </a:r>
                        <a:endParaRPr lang="en-US" sz="1200">
                          <a:effectLst/>
                          <a:latin typeface="Times New Roman" panose="02020603050405020304" pitchFamily="18" charset="0"/>
                          <a:ea typeface="Times New Roman" panose="02020603050405020304" pitchFamily="18" charset="0"/>
                        </a:endParaRPr>
                      </a:p>
                    </p:txBody>
                  </p:sp>
                </p:grpSp>
              </p:grpSp>
              <p:grpSp>
                <p:nvGrpSpPr>
                  <p:cNvPr id="24" name="Group 23">
                    <a:extLst>
                      <a:ext uri="{FF2B5EF4-FFF2-40B4-BE49-F238E27FC236}">
                        <a16:creationId xmlns:a16="http://schemas.microsoft.com/office/drawing/2014/main" id="{51750E8D-E064-4CFA-BEA8-D3B8601260F5}"/>
                      </a:ext>
                    </a:extLst>
                  </p:cNvPr>
                  <p:cNvGrpSpPr/>
                  <p:nvPr/>
                </p:nvGrpSpPr>
                <p:grpSpPr>
                  <a:xfrm>
                    <a:off x="-95417" y="0"/>
                    <a:ext cx="818296" cy="1206097"/>
                    <a:chOff x="-95417" y="0"/>
                    <a:chExt cx="818296" cy="1206097"/>
                  </a:xfrm>
                </p:grpSpPr>
                <p:grpSp>
                  <p:nvGrpSpPr>
                    <p:cNvPr id="25" name="Group 24">
                      <a:extLst>
                        <a:ext uri="{FF2B5EF4-FFF2-40B4-BE49-F238E27FC236}">
                          <a16:creationId xmlns:a16="http://schemas.microsoft.com/office/drawing/2014/main" id="{4B08704F-0B80-44E5-A3B9-7644CDD8E8B9}"/>
                        </a:ext>
                      </a:extLst>
                    </p:cNvPr>
                    <p:cNvGrpSpPr/>
                    <p:nvPr/>
                  </p:nvGrpSpPr>
                  <p:grpSpPr>
                    <a:xfrm>
                      <a:off x="-46651" y="0"/>
                      <a:ext cx="769530" cy="373380"/>
                      <a:chOff x="-46651" y="0"/>
                      <a:chExt cx="769530" cy="373380"/>
                    </a:xfrm>
                  </p:grpSpPr>
                  <p:sp>
                    <p:nvSpPr>
                      <p:cNvPr id="29" name="Text Box 81">
                        <a:extLst>
                          <a:ext uri="{FF2B5EF4-FFF2-40B4-BE49-F238E27FC236}">
                            <a16:creationId xmlns:a16="http://schemas.microsoft.com/office/drawing/2014/main" id="{91EF99F7-0463-4677-ADF6-A2DD5DE406C6}"/>
                          </a:ext>
                        </a:extLst>
                      </p:cNvPr>
                      <p:cNvSpPr txBox="1"/>
                      <p:nvPr/>
                    </p:nvSpPr>
                    <p:spPr>
                      <a:xfrm>
                        <a:off x="326004" y="0"/>
                        <a:ext cx="396875"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1</a:t>
                        </a:r>
                        <a:endParaRPr lang="en-US" sz="1200">
                          <a:effectLst/>
                          <a:latin typeface="Times New Roman" panose="02020603050405020304" pitchFamily="18" charset="0"/>
                          <a:ea typeface="Times New Roman" panose="02020603050405020304" pitchFamily="18" charset="0"/>
                        </a:endParaRPr>
                      </a:p>
                    </p:txBody>
                  </p:sp>
                  <p:sp>
                    <p:nvSpPr>
                      <p:cNvPr id="30" name="Text Box 88">
                        <a:extLst>
                          <a:ext uri="{FF2B5EF4-FFF2-40B4-BE49-F238E27FC236}">
                            <a16:creationId xmlns:a16="http://schemas.microsoft.com/office/drawing/2014/main" id="{D282B326-860B-41BE-BF68-7724364A9587}"/>
                          </a:ext>
                        </a:extLst>
                      </p:cNvPr>
                      <p:cNvSpPr txBox="1"/>
                      <p:nvPr/>
                    </p:nvSpPr>
                    <p:spPr>
                      <a:xfrm>
                        <a:off x="-46651" y="0"/>
                        <a:ext cx="53213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$120</a:t>
                        </a:r>
                        <a:endParaRPr lang="en-US" sz="1200" dirty="0">
                          <a:effectLst/>
                          <a:latin typeface="Times New Roman" panose="02020603050405020304" pitchFamily="18" charset="0"/>
                          <a:ea typeface="Times New Roman" panose="02020603050405020304" pitchFamily="18" charset="0"/>
                        </a:endParaRPr>
                      </a:p>
                    </p:txBody>
                  </p:sp>
                </p:grpSp>
                <p:grpSp>
                  <p:nvGrpSpPr>
                    <p:cNvPr id="26" name="Group 25">
                      <a:extLst>
                        <a:ext uri="{FF2B5EF4-FFF2-40B4-BE49-F238E27FC236}">
                          <a16:creationId xmlns:a16="http://schemas.microsoft.com/office/drawing/2014/main" id="{1A2C432A-0CE2-4C73-8383-05E5EBE05C85}"/>
                        </a:ext>
                      </a:extLst>
                    </p:cNvPr>
                    <p:cNvGrpSpPr/>
                    <p:nvPr/>
                  </p:nvGrpSpPr>
                  <p:grpSpPr>
                    <a:xfrm>
                      <a:off x="-95417" y="818984"/>
                      <a:ext cx="802393" cy="387113"/>
                      <a:chOff x="-103368" y="0"/>
                      <a:chExt cx="802393" cy="387113"/>
                    </a:xfrm>
                  </p:grpSpPr>
                  <p:sp>
                    <p:nvSpPr>
                      <p:cNvPr id="27" name="Text Box 82">
                        <a:extLst>
                          <a:ext uri="{FF2B5EF4-FFF2-40B4-BE49-F238E27FC236}">
                            <a16:creationId xmlns:a16="http://schemas.microsoft.com/office/drawing/2014/main" id="{E435E3B3-3595-4C3D-95C6-DDD919BCDF49}"/>
                          </a:ext>
                        </a:extLst>
                      </p:cNvPr>
                      <p:cNvSpPr txBox="1"/>
                      <p:nvPr/>
                    </p:nvSpPr>
                    <p:spPr>
                      <a:xfrm>
                        <a:off x="302150" y="0"/>
                        <a:ext cx="396875"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0</a:t>
                        </a:r>
                        <a:endParaRPr lang="en-US" sz="1200">
                          <a:effectLst/>
                          <a:latin typeface="Times New Roman" panose="02020603050405020304" pitchFamily="18" charset="0"/>
                          <a:ea typeface="Times New Roman" panose="02020603050405020304" pitchFamily="18" charset="0"/>
                        </a:endParaRPr>
                      </a:p>
                    </p:txBody>
                  </p:sp>
                  <p:sp>
                    <p:nvSpPr>
                      <p:cNvPr id="28" name="Text Box 89">
                        <a:extLst>
                          <a:ext uri="{FF2B5EF4-FFF2-40B4-BE49-F238E27FC236}">
                            <a16:creationId xmlns:a16="http://schemas.microsoft.com/office/drawing/2014/main" id="{21CEF3CE-6F09-4028-BE0C-F6E87AE39781}"/>
                          </a:ext>
                        </a:extLst>
                      </p:cNvPr>
                      <p:cNvSpPr txBox="1"/>
                      <p:nvPr/>
                    </p:nvSpPr>
                    <p:spPr>
                      <a:xfrm>
                        <a:off x="-103368" y="13733"/>
                        <a:ext cx="53213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$110</a:t>
                        </a:r>
                        <a:endParaRPr lang="en-US" sz="1200" dirty="0">
                          <a:effectLst/>
                          <a:latin typeface="Times New Roman" panose="02020603050405020304" pitchFamily="18" charset="0"/>
                          <a:ea typeface="Times New Roman" panose="02020603050405020304" pitchFamily="18" charset="0"/>
                        </a:endParaRPr>
                      </a:p>
                    </p:txBody>
                  </p:sp>
                </p:grpSp>
              </p:grpSp>
            </p:grpSp>
          </p:grpSp>
        </p:grpSp>
      </p:grpSp>
      <p:sp>
        <p:nvSpPr>
          <p:cNvPr id="12" name="TextBox 11">
            <a:extLst>
              <a:ext uri="{FF2B5EF4-FFF2-40B4-BE49-F238E27FC236}">
                <a16:creationId xmlns:a16="http://schemas.microsoft.com/office/drawing/2014/main" id="{4C929C29-B887-433B-99B3-51884D4C3009}"/>
              </a:ext>
            </a:extLst>
          </p:cNvPr>
          <p:cNvSpPr txBox="1"/>
          <p:nvPr/>
        </p:nvSpPr>
        <p:spPr>
          <a:xfrm>
            <a:off x="5760736" y="1236453"/>
            <a:ext cx="5699728" cy="3139321"/>
          </a:xfrm>
          <a:prstGeom prst="rect">
            <a:avLst/>
          </a:prstGeom>
          <a:noFill/>
          <a:ln w="38100">
            <a:solidFill>
              <a:schemeClr val="tx1"/>
            </a:solidFill>
          </a:ln>
        </p:spPr>
        <p:txBody>
          <a:bodyPr wrap="square" rtlCol="0">
            <a:spAutoFit/>
          </a:bodyPr>
          <a:lstStyle/>
          <a:p>
            <a:r>
              <a:rPr lang="en-US" dirty="0"/>
              <a:t>Competitive Price P</a:t>
            </a:r>
            <a:r>
              <a:rPr lang="en-US" baseline="-25000" dirty="0"/>
              <a:t>0</a:t>
            </a:r>
            <a:r>
              <a:rPr lang="en-US" dirty="0"/>
              <a:t> = Marginal Cost = $110</a:t>
            </a:r>
          </a:p>
          <a:p>
            <a:r>
              <a:rPr lang="en-US" dirty="0"/>
              <a:t>Competitive Profit = 0</a:t>
            </a:r>
          </a:p>
          <a:p>
            <a:r>
              <a:rPr lang="en-US" dirty="0"/>
              <a:t>Suppose increase price to $120</a:t>
            </a:r>
          </a:p>
          <a:p>
            <a:r>
              <a:rPr lang="en-US" dirty="0"/>
              <a:t>Unit sales fall from 200 to 150.</a:t>
            </a:r>
          </a:p>
          <a:p>
            <a:r>
              <a:rPr lang="en-US" dirty="0"/>
              <a:t>Gain (G) = $1500</a:t>
            </a:r>
          </a:p>
          <a:p>
            <a:r>
              <a:rPr lang="en-US" dirty="0"/>
              <a:t>Loss (L) = $0 since initial price equals cost</a:t>
            </a:r>
          </a:p>
          <a:p>
            <a:r>
              <a:rPr lang="en-US" dirty="0"/>
              <a:t>Profits rise to (P</a:t>
            </a:r>
            <a:r>
              <a:rPr lang="en-US" baseline="-25000" dirty="0"/>
              <a:t>1</a:t>
            </a:r>
            <a:r>
              <a:rPr lang="en-US" dirty="0"/>
              <a:t>-110)Q1 = $10 x 150 = $1500</a:t>
            </a:r>
          </a:p>
          <a:p>
            <a:endParaRPr lang="en-US" dirty="0"/>
          </a:p>
          <a:p>
            <a:r>
              <a:rPr lang="en-US" i="1" dirty="0"/>
              <a:t>The reduction in  unit sales does not reduce profits since the competitive profit “margin” = (P</a:t>
            </a:r>
            <a:r>
              <a:rPr lang="en-US" i="1" baseline="-25000" dirty="0"/>
              <a:t>0</a:t>
            </a:r>
            <a:r>
              <a:rPr lang="en-US" i="1" dirty="0"/>
              <a:t>-MC) =0</a:t>
            </a:r>
          </a:p>
          <a:p>
            <a:endParaRPr lang="en-US" dirty="0"/>
          </a:p>
        </p:txBody>
      </p:sp>
      <p:sp>
        <p:nvSpPr>
          <p:cNvPr id="46" name="TextBox 45">
            <a:extLst>
              <a:ext uri="{FF2B5EF4-FFF2-40B4-BE49-F238E27FC236}">
                <a16:creationId xmlns:a16="http://schemas.microsoft.com/office/drawing/2014/main" id="{864C2BF6-8BB0-4412-A110-6B7AC8653CA8}"/>
              </a:ext>
            </a:extLst>
          </p:cNvPr>
          <p:cNvSpPr txBox="1"/>
          <p:nvPr/>
        </p:nvSpPr>
        <p:spPr>
          <a:xfrm flipH="1">
            <a:off x="6988720" y="5078252"/>
            <a:ext cx="3329130" cy="369332"/>
          </a:xfrm>
          <a:prstGeom prst="rect">
            <a:avLst/>
          </a:prstGeom>
          <a:noFill/>
        </p:spPr>
        <p:txBody>
          <a:bodyPr wrap="square" rtlCol="0">
            <a:spAutoFit/>
          </a:bodyPr>
          <a:lstStyle/>
          <a:p>
            <a:r>
              <a:rPr lang="en-US" dirty="0"/>
              <a:t> </a:t>
            </a:r>
            <a:r>
              <a:rPr lang="en-US" sz="1200" dirty="0"/>
              <a:t>Marginal Cost (MC)= $110</a:t>
            </a:r>
          </a:p>
        </p:txBody>
      </p:sp>
      <p:cxnSp>
        <p:nvCxnSpPr>
          <p:cNvPr id="47" name="Straight Arrow Connector 46">
            <a:extLst>
              <a:ext uri="{FF2B5EF4-FFF2-40B4-BE49-F238E27FC236}">
                <a16:creationId xmlns:a16="http://schemas.microsoft.com/office/drawing/2014/main" id="{9E3A376F-819D-4A0C-B318-00E93C27AFD2}"/>
              </a:ext>
            </a:extLst>
          </p:cNvPr>
          <p:cNvCxnSpPr/>
          <p:nvPr/>
        </p:nvCxnSpPr>
        <p:spPr>
          <a:xfrm flipH="1">
            <a:off x="4255888" y="4687344"/>
            <a:ext cx="2103897" cy="2027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Slide Number Placeholder 5">
            <a:extLst>
              <a:ext uri="{FF2B5EF4-FFF2-40B4-BE49-F238E27FC236}">
                <a16:creationId xmlns:a16="http://schemas.microsoft.com/office/drawing/2014/main" id="{5777AE12-EE53-40F7-AB6C-7180D90D1C03}"/>
              </a:ext>
            </a:extLst>
          </p:cNvPr>
          <p:cNvSpPr>
            <a:spLocks noGrp="1"/>
          </p:cNvSpPr>
          <p:nvPr>
            <p:ph type="sldNum" sz="quarter" idx="12"/>
          </p:nvPr>
        </p:nvSpPr>
        <p:spPr/>
        <p:txBody>
          <a:bodyPr/>
          <a:lstStyle/>
          <a:p>
            <a:fld id="{DF3631D6-FBAB-464C-8D9A-F9ADA4FEF9F6}" type="slidenum">
              <a:rPr lang="en-US" smtClean="0"/>
              <a:t>35</a:t>
            </a:fld>
            <a:endParaRPr lang="en-US"/>
          </a:p>
        </p:txBody>
      </p:sp>
      <p:sp>
        <p:nvSpPr>
          <p:cNvPr id="7" name="TextBox 6">
            <a:extLst>
              <a:ext uri="{FF2B5EF4-FFF2-40B4-BE49-F238E27FC236}">
                <a16:creationId xmlns:a16="http://schemas.microsoft.com/office/drawing/2014/main" id="{D6EAA77F-090E-45D9-835C-9864DF991242}"/>
              </a:ext>
            </a:extLst>
          </p:cNvPr>
          <p:cNvSpPr txBox="1"/>
          <p:nvPr/>
        </p:nvSpPr>
        <p:spPr>
          <a:xfrm>
            <a:off x="150873" y="1579240"/>
            <a:ext cx="2043225" cy="2308324"/>
          </a:xfrm>
          <a:prstGeom prst="rect">
            <a:avLst/>
          </a:prstGeom>
          <a:noFill/>
          <a:ln w="28575">
            <a:solidFill>
              <a:srgbClr val="C00000"/>
            </a:solidFill>
          </a:ln>
        </p:spPr>
        <p:txBody>
          <a:bodyPr wrap="square" rtlCol="0">
            <a:spAutoFit/>
          </a:bodyPr>
          <a:lstStyle/>
          <a:p>
            <a:r>
              <a:rPr lang="en-US" b="1" dirty="0">
                <a:solidFill>
                  <a:srgbClr val="C00000"/>
                </a:solidFill>
                <a:highlight>
                  <a:srgbClr val="FFFF00"/>
                </a:highlight>
              </a:rPr>
              <a:t>NOW. TREAT THIS AS THE DEMAND CURVE FOR A GROUP OF FIRMS THAT ALL SET THE SAME PRICE</a:t>
            </a:r>
            <a:endParaRPr lang="en-US" b="1" dirty="0">
              <a:solidFill>
                <a:srgbClr val="C00000"/>
              </a:solidFill>
            </a:endParaRPr>
          </a:p>
        </p:txBody>
      </p:sp>
    </p:spTree>
    <p:extLst>
      <p:ext uri="{BB962C8B-B14F-4D97-AF65-F5344CB8AC3E}">
        <p14:creationId xmlns:p14="http://schemas.microsoft.com/office/powerpoint/2010/main" val="4226293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0B1F0E-9FFD-4999-A908-A51F121A036F}"/>
              </a:ext>
            </a:extLst>
          </p:cNvPr>
          <p:cNvGrpSpPr/>
          <p:nvPr/>
        </p:nvGrpSpPr>
        <p:grpSpPr>
          <a:xfrm>
            <a:off x="2873698" y="1830792"/>
            <a:ext cx="5686426" cy="4785995"/>
            <a:chOff x="2873698" y="1830792"/>
            <a:chExt cx="5686426" cy="4785995"/>
          </a:xfrm>
        </p:grpSpPr>
        <p:sp>
          <p:nvSpPr>
            <p:cNvPr id="5" name="Rectangle 4">
              <a:extLst>
                <a:ext uri="{FF2B5EF4-FFF2-40B4-BE49-F238E27FC236}">
                  <a16:creationId xmlns:a16="http://schemas.microsoft.com/office/drawing/2014/main" id="{468CD1BB-8821-49B1-B26F-D91BD9CD7E97}"/>
                </a:ext>
              </a:extLst>
            </p:cNvPr>
            <p:cNvSpPr/>
            <p:nvPr/>
          </p:nvSpPr>
          <p:spPr>
            <a:xfrm>
              <a:off x="5537346" y="4890747"/>
              <a:ext cx="699705" cy="509829"/>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595282B6-B5FD-461F-9A9A-5D05FD2C7C5F}"/>
                </a:ext>
              </a:extLst>
            </p:cNvPr>
            <p:cNvGrpSpPr/>
            <p:nvPr/>
          </p:nvGrpSpPr>
          <p:grpSpPr>
            <a:xfrm>
              <a:off x="2873698" y="1830792"/>
              <a:ext cx="5686426" cy="4785995"/>
              <a:chOff x="2873698" y="1830792"/>
              <a:chExt cx="5686426" cy="4785995"/>
            </a:xfrm>
          </p:grpSpPr>
          <p:sp>
            <p:nvSpPr>
              <p:cNvPr id="4" name="Rectangle 3">
                <a:extLst>
                  <a:ext uri="{FF2B5EF4-FFF2-40B4-BE49-F238E27FC236}">
                    <a16:creationId xmlns:a16="http://schemas.microsoft.com/office/drawing/2014/main" id="{37112DA3-7C8E-48B9-8C18-95C9C8112CEC}"/>
                  </a:ext>
                </a:extLst>
              </p:cNvPr>
              <p:cNvSpPr/>
              <p:nvPr/>
            </p:nvSpPr>
            <p:spPr>
              <a:xfrm>
                <a:off x="3533647" y="4072840"/>
                <a:ext cx="2019491" cy="810951"/>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8" name="Group 77">
                <a:extLst>
                  <a:ext uri="{FF2B5EF4-FFF2-40B4-BE49-F238E27FC236}">
                    <a16:creationId xmlns:a16="http://schemas.microsoft.com/office/drawing/2014/main" id="{65CCF057-9DAB-4431-8DC9-316D6C8F7BB8}"/>
                  </a:ext>
                </a:extLst>
              </p:cNvPr>
              <p:cNvGrpSpPr/>
              <p:nvPr/>
            </p:nvGrpSpPr>
            <p:grpSpPr>
              <a:xfrm>
                <a:off x="2873698" y="1830792"/>
                <a:ext cx="5686426" cy="4785995"/>
                <a:chOff x="0" y="0"/>
                <a:chExt cx="5686508" cy="4786464"/>
              </a:xfrm>
            </p:grpSpPr>
            <p:grpSp>
              <p:nvGrpSpPr>
                <p:cNvPr id="79" name="Group 78">
                  <a:extLst>
                    <a:ext uri="{FF2B5EF4-FFF2-40B4-BE49-F238E27FC236}">
                      <a16:creationId xmlns:a16="http://schemas.microsoft.com/office/drawing/2014/main" id="{B39943E3-ACCA-4F0E-87F0-FEC9E217D5AB}"/>
                    </a:ext>
                  </a:extLst>
                </p:cNvPr>
                <p:cNvGrpSpPr/>
                <p:nvPr/>
              </p:nvGrpSpPr>
              <p:grpSpPr>
                <a:xfrm>
                  <a:off x="0" y="0"/>
                  <a:ext cx="5686508" cy="4786464"/>
                  <a:chOff x="0" y="0"/>
                  <a:chExt cx="5686508" cy="4786464"/>
                </a:xfrm>
              </p:grpSpPr>
              <p:cxnSp>
                <p:nvCxnSpPr>
                  <p:cNvPr id="81" name="Straight Arrow Connector 80">
                    <a:extLst>
                      <a:ext uri="{FF2B5EF4-FFF2-40B4-BE49-F238E27FC236}">
                        <a16:creationId xmlns:a16="http://schemas.microsoft.com/office/drawing/2014/main" id="{9E3A376F-819D-4A0C-B318-00E93C27AFD2}"/>
                      </a:ext>
                    </a:extLst>
                  </p:cNvPr>
                  <p:cNvCxnSpPr/>
                  <p:nvPr/>
                </p:nvCxnSpPr>
                <p:spPr>
                  <a:xfrm flipH="1">
                    <a:off x="2186609" y="1956020"/>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82" name="Group 81">
                    <a:extLst>
                      <a:ext uri="{FF2B5EF4-FFF2-40B4-BE49-F238E27FC236}">
                        <a16:creationId xmlns:a16="http://schemas.microsoft.com/office/drawing/2014/main" id="{01A71C23-8A48-4C28-8982-DCEDC645E529}"/>
                      </a:ext>
                    </a:extLst>
                  </p:cNvPr>
                  <p:cNvGrpSpPr/>
                  <p:nvPr/>
                </p:nvGrpSpPr>
                <p:grpSpPr>
                  <a:xfrm>
                    <a:off x="0" y="0"/>
                    <a:ext cx="5686508" cy="4786464"/>
                    <a:chOff x="0" y="0"/>
                    <a:chExt cx="5686508" cy="4786464"/>
                  </a:xfrm>
                </p:grpSpPr>
                <p:grpSp>
                  <p:nvGrpSpPr>
                    <p:cNvPr id="83" name="Group 82">
                      <a:extLst>
                        <a:ext uri="{FF2B5EF4-FFF2-40B4-BE49-F238E27FC236}">
                          <a16:creationId xmlns:a16="http://schemas.microsoft.com/office/drawing/2014/main" id="{05E112FF-0C5B-411D-B4ED-88955AECDFFD}"/>
                        </a:ext>
                      </a:extLst>
                    </p:cNvPr>
                    <p:cNvGrpSpPr/>
                    <p:nvPr/>
                  </p:nvGrpSpPr>
                  <p:grpSpPr>
                    <a:xfrm>
                      <a:off x="0" y="0"/>
                      <a:ext cx="5686508" cy="4786464"/>
                      <a:chOff x="0" y="0"/>
                      <a:chExt cx="5686508" cy="4786464"/>
                    </a:xfrm>
                  </p:grpSpPr>
                  <p:grpSp>
                    <p:nvGrpSpPr>
                      <p:cNvPr id="85" name="Group 84">
                        <a:extLst>
                          <a:ext uri="{FF2B5EF4-FFF2-40B4-BE49-F238E27FC236}">
                            <a16:creationId xmlns:a16="http://schemas.microsoft.com/office/drawing/2014/main" id="{AE2C004D-C821-4FBD-BF6E-A7A7365609B4}"/>
                          </a:ext>
                        </a:extLst>
                      </p:cNvPr>
                      <p:cNvGrpSpPr/>
                      <p:nvPr/>
                    </p:nvGrpSpPr>
                    <p:grpSpPr>
                      <a:xfrm>
                        <a:off x="628153" y="0"/>
                        <a:ext cx="4603805" cy="4370236"/>
                        <a:chOff x="0" y="0"/>
                        <a:chExt cx="4603805" cy="4370236"/>
                      </a:xfrm>
                    </p:grpSpPr>
                    <p:cxnSp>
                      <p:nvCxnSpPr>
                        <p:cNvPr id="108" name="Straight Connector 107">
                          <a:extLst>
                            <a:ext uri="{FF2B5EF4-FFF2-40B4-BE49-F238E27FC236}">
                              <a16:creationId xmlns:a16="http://schemas.microsoft.com/office/drawing/2014/main" id="{51F99395-7D54-4203-85BB-6922FAFF5E9F}"/>
                            </a:ext>
                          </a:extLst>
                        </p:cNvPr>
                        <p:cNvCxnSpPr>
                          <a:cxnSpLocks noChangeShapeType="1"/>
                        </p:cNvCxnSpPr>
                        <p:nvPr/>
                      </p:nvCxnSpPr>
                      <p:spPr bwMode="auto">
                        <a:xfrm>
                          <a:off x="0" y="182880"/>
                          <a:ext cx="4055165" cy="416648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109" name="Group 108">
                          <a:extLst>
                            <a:ext uri="{FF2B5EF4-FFF2-40B4-BE49-F238E27FC236}">
                              <a16:creationId xmlns:a16="http://schemas.microsoft.com/office/drawing/2014/main" id="{287C4985-C555-424E-9CF4-0FB0DD14910C}"/>
                            </a:ext>
                          </a:extLst>
                        </p:cNvPr>
                        <p:cNvGrpSpPr/>
                        <p:nvPr/>
                      </p:nvGrpSpPr>
                      <p:grpSpPr>
                        <a:xfrm>
                          <a:off x="0" y="0"/>
                          <a:ext cx="4603805" cy="4370236"/>
                          <a:chOff x="0" y="0"/>
                          <a:chExt cx="4603805" cy="4370236"/>
                        </a:xfrm>
                      </p:grpSpPr>
                      <p:cxnSp>
                        <p:nvCxnSpPr>
                          <p:cNvPr id="110" name="Straight Connector 109">
                            <a:extLst>
                              <a:ext uri="{FF2B5EF4-FFF2-40B4-BE49-F238E27FC236}">
                                <a16:creationId xmlns:a16="http://schemas.microsoft.com/office/drawing/2014/main" id="{B748AE3E-BE20-40F0-9F92-CAB635A48A26}"/>
                              </a:ext>
                            </a:extLst>
                          </p:cNvPr>
                          <p:cNvCxnSpPr>
                            <a:cxnSpLocks noChangeShapeType="1"/>
                          </p:cNvCxnSpPr>
                          <p:nvPr/>
                        </p:nvCxnSpPr>
                        <p:spPr bwMode="auto">
                          <a:xfrm flipH="1">
                            <a:off x="2727297" y="3053301"/>
                            <a:ext cx="7951" cy="12980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1" name="Straight Connector 110">
                            <a:extLst>
                              <a:ext uri="{FF2B5EF4-FFF2-40B4-BE49-F238E27FC236}">
                                <a16:creationId xmlns:a16="http://schemas.microsoft.com/office/drawing/2014/main" id="{099BC026-41F4-41B2-A76E-F32D351D1038}"/>
                              </a:ext>
                            </a:extLst>
                          </p:cNvPr>
                          <p:cNvCxnSpPr>
                            <a:cxnSpLocks noChangeShapeType="1"/>
                          </p:cNvCxnSpPr>
                          <p:nvPr/>
                        </p:nvCxnSpPr>
                        <p:spPr bwMode="auto">
                          <a:xfrm>
                            <a:off x="3275937" y="3570136"/>
                            <a:ext cx="0" cy="800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112" name="Group 111">
                            <a:extLst>
                              <a:ext uri="{FF2B5EF4-FFF2-40B4-BE49-F238E27FC236}">
                                <a16:creationId xmlns:a16="http://schemas.microsoft.com/office/drawing/2014/main" id="{601845C3-C1F1-4CE2-9325-171E4E4365FD}"/>
                              </a:ext>
                            </a:extLst>
                          </p:cNvPr>
                          <p:cNvGrpSpPr/>
                          <p:nvPr/>
                        </p:nvGrpSpPr>
                        <p:grpSpPr>
                          <a:xfrm>
                            <a:off x="0" y="0"/>
                            <a:ext cx="4603805" cy="4349363"/>
                            <a:chOff x="0" y="0"/>
                            <a:chExt cx="4603805" cy="4349363"/>
                          </a:xfrm>
                        </p:grpSpPr>
                        <p:cxnSp>
                          <p:nvCxnSpPr>
                            <p:cNvPr id="114" name="Straight Connector 113">
                              <a:extLst>
                                <a:ext uri="{FF2B5EF4-FFF2-40B4-BE49-F238E27FC236}">
                                  <a16:creationId xmlns:a16="http://schemas.microsoft.com/office/drawing/2014/main" id="{222729A1-6EA1-46B1-9940-6B1BC73C7DE9}"/>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5" name="Straight Connector 114">
                              <a:extLst>
                                <a:ext uri="{FF2B5EF4-FFF2-40B4-BE49-F238E27FC236}">
                                  <a16:creationId xmlns:a16="http://schemas.microsoft.com/office/drawing/2014/main" id="{DC8CDE3D-66AA-4A93-B568-8D39408134FD}"/>
                                </a:ext>
                              </a:extLst>
                            </p:cNvPr>
                            <p:cNvCxnSpPr>
                              <a:cxnSpLocks noChangeShapeType="1"/>
                            </p:cNvCxnSpPr>
                            <p:nvPr/>
                          </p:nvCxnSpPr>
                          <p:spPr bwMode="auto">
                            <a:xfrm>
                              <a:off x="31805" y="4349363"/>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6" name="Straight Connector 115">
                              <a:extLst>
                                <a:ext uri="{FF2B5EF4-FFF2-40B4-BE49-F238E27FC236}">
                                  <a16:creationId xmlns:a16="http://schemas.microsoft.com/office/drawing/2014/main" id="{C857F881-96BF-4CF4-BFCA-B6595AA572EB}"/>
                                </a:ext>
                              </a:extLst>
                            </p:cNvPr>
                            <p:cNvCxnSpPr>
                              <a:cxnSpLocks noChangeShapeType="1"/>
                            </p:cNvCxnSpPr>
                            <p:nvPr/>
                          </p:nvCxnSpPr>
                          <p:spPr bwMode="auto">
                            <a:xfrm flipV="1">
                              <a:off x="0" y="3570136"/>
                              <a:ext cx="3275937" cy="79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7" name="Straight Connector 116">
                              <a:extLst>
                                <a:ext uri="{FF2B5EF4-FFF2-40B4-BE49-F238E27FC236}">
                                  <a16:creationId xmlns:a16="http://schemas.microsoft.com/office/drawing/2014/main" id="{BE4AA52D-A936-456E-9268-2687949AE6B7}"/>
                                </a:ext>
                              </a:extLst>
                            </p:cNvPr>
                            <p:cNvCxnSpPr>
                              <a:cxnSpLocks noChangeShapeType="1"/>
                            </p:cNvCxnSpPr>
                            <p:nvPr/>
                          </p:nvCxnSpPr>
                          <p:spPr bwMode="auto">
                            <a:xfrm flipH="1">
                              <a:off x="0" y="3053301"/>
                              <a:ext cx="2743200" cy="795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18" name="Straight Connector 117">
                              <a:extLst>
                                <a:ext uri="{FF2B5EF4-FFF2-40B4-BE49-F238E27FC236}">
                                  <a16:creationId xmlns:a16="http://schemas.microsoft.com/office/drawing/2014/main" id="{7CDEF1C6-794F-484B-BFC3-7780129A5C41}"/>
                                </a:ext>
                              </a:extLst>
                            </p:cNvPr>
                            <p:cNvCxnSpPr>
                              <a:cxnSpLocks noChangeShapeType="1"/>
                            </p:cNvCxnSpPr>
                            <p:nvPr/>
                          </p:nvCxnSpPr>
                          <p:spPr bwMode="auto">
                            <a:xfrm flipH="1">
                              <a:off x="0" y="2242268"/>
                              <a:ext cx="2057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113" name="Straight Connector 112">
                            <a:extLst>
                              <a:ext uri="{FF2B5EF4-FFF2-40B4-BE49-F238E27FC236}">
                                <a16:creationId xmlns:a16="http://schemas.microsoft.com/office/drawing/2014/main" id="{2C8AE6CF-F26D-4151-B911-3383724492A9}"/>
                              </a:ext>
                            </a:extLst>
                          </p:cNvPr>
                          <p:cNvCxnSpPr>
                            <a:cxnSpLocks noChangeShapeType="1"/>
                          </p:cNvCxnSpPr>
                          <p:nvPr/>
                        </p:nvCxnSpPr>
                        <p:spPr bwMode="auto">
                          <a:xfrm>
                            <a:off x="2043485" y="2242268"/>
                            <a:ext cx="7951" cy="2100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grpSp>
                    <p:nvGrpSpPr>
                      <p:cNvPr id="86" name="Group 85">
                        <a:extLst>
                          <a:ext uri="{FF2B5EF4-FFF2-40B4-BE49-F238E27FC236}">
                            <a16:creationId xmlns:a16="http://schemas.microsoft.com/office/drawing/2014/main" id="{BD9E4C20-6200-449D-8818-1D6A02150ADC}"/>
                          </a:ext>
                        </a:extLst>
                      </p:cNvPr>
                      <p:cNvGrpSpPr/>
                      <p:nvPr/>
                    </p:nvGrpSpPr>
                    <p:grpSpPr>
                      <a:xfrm>
                        <a:off x="0" y="1717482"/>
                        <a:ext cx="5686508" cy="3068982"/>
                        <a:chOff x="0" y="1057524"/>
                        <a:chExt cx="5686508" cy="3068982"/>
                      </a:xfrm>
                    </p:grpSpPr>
                    <p:grpSp>
                      <p:nvGrpSpPr>
                        <p:cNvPr id="87" name="Group 86">
                          <a:extLst>
                            <a:ext uri="{FF2B5EF4-FFF2-40B4-BE49-F238E27FC236}">
                              <a16:creationId xmlns:a16="http://schemas.microsoft.com/office/drawing/2014/main" id="{5E0D7B62-8AEC-4E81-BE56-B0609E1A17EA}"/>
                            </a:ext>
                          </a:extLst>
                        </p:cNvPr>
                        <p:cNvGrpSpPr/>
                        <p:nvPr/>
                      </p:nvGrpSpPr>
                      <p:grpSpPr>
                        <a:xfrm>
                          <a:off x="1176793" y="1057524"/>
                          <a:ext cx="4509715" cy="1766183"/>
                          <a:chOff x="0" y="1057524"/>
                          <a:chExt cx="4509715" cy="1766183"/>
                        </a:xfrm>
                      </p:grpSpPr>
                      <p:sp>
                        <p:nvSpPr>
                          <p:cNvPr id="103" name="Text Box 103">
                            <a:extLst>
                              <a:ext uri="{FF2B5EF4-FFF2-40B4-BE49-F238E27FC236}">
                                <a16:creationId xmlns:a16="http://schemas.microsoft.com/office/drawing/2014/main" id="{E5836483-3277-4C38-A885-88C04B4CF28A}"/>
                              </a:ext>
                            </a:extLst>
                          </p:cNvPr>
                          <p:cNvSpPr txBox="1">
                            <a:spLocks noChangeArrowheads="1"/>
                          </p:cNvSpPr>
                          <p:nvPr/>
                        </p:nvSpPr>
                        <p:spPr bwMode="auto">
                          <a:xfrm>
                            <a:off x="2345635" y="1868557"/>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L = $10 x 10 = $100</a:t>
                            </a:r>
                            <a:endParaRPr lang="en-US" sz="1200" dirty="0">
                              <a:effectLst/>
                              <a:latin typeface="Times New Roman" panose="02020603050405020304" pitchFamily="18" charset="0"/>
                              <a:ea typeface="Times New Roman" panose="02020603050405020304" pitchFamily="18" charset="0"/>
                            </a:endParaRPr>
                          </a:p>
                        </p:txBody>
                      </p:sp>
                      <p:sp>
                        <p:nvSpPr>
                          <p:cNvPr id="104" name="Text Box 46">
                            <a:extLst>
                              <a:ext uri="{FF2B5EF4-FFF2-40B4-BE49-F238E27FC236}">
                                <a16:creationId xmlns:a16="http://schemas.microsoft.com/office/drawing/2014/main" id="{27A0D56B-BF26-46DD-A99C-9C1878B1A3AC}"/>
                              </a:ext>
                            </a:extLst>
                          </p:cNvPr>
                          <p:cNvSpPr txBox="1">
                            <a:spLocks noChangeArrowheads="1"/>
                          </p:cNvSpPr>
                          <p:nvPr/>
                        </p:nvSpPr>
                        <p:spPr bwMode="auto">
                          <a:xfrm>
                            <a:off x="1470991" y="1057524"/>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 = $20 x 140 = $2800</a:t>
                            </a:r>
                            <a:endParaRPr lang="en-US" sz="1200" dirty="0">
                              <a:effectLst/>
                              <a:latin typeface="Times New Roman" panose="02020603050405020304" pitchFamily="18" charset="0"/>
                              <a:ea typeface="Times New Roman" panose="02020603050405020304" pitchFamily="18" charset="0"/>
                            </a:endParaRPr>
                          </a:p>
                        </p:txBody>
                      </p:sp>
                      <p:sp>
                        <p:nvSpPr>
                          <p:cNvPr id="105" name="Text Box 43">
                            <a:extLst>
                              <a:ext uri="{FF2B5EF4-FFF2-40B4-BE49-F238E27FC236}">
                                <a16:creationId xmlns:a16="http://schemas.microsoft.com/office/drawing/2014/main" id="{1CA0D4DB-BAD5-486B-9E76-C4CF87BDBF91}"/>
                              </a:ext>
                            </a:extLst>
                          </p:cNvPr>
                          <p:cNvSpPr txBox="1">
                            <a:spLocks noChangeArrowheads="1"/>
                          </p:cNvSpPr>
                          <p:nvPr/>
                        </p:nvSpPr>
                        <p:spPr bwMode="auto">
                          <a:xfrm>
                            <a:off x="1534602" y="2480807"/>
                            <a:ext cx="60388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a:effectLst/>
                                <a:latin typeface="Times New Roman" panose="02020603050405020304" pitchFamily="18" charset="0"/>
                                <a:ea typeface="Times New Roman" panose="02020603050405020304" pitchFamily="18" charset="0"/>
                              </a:rPr>
                              <a:t>Loss </a:t>
                            </a:r>
                            <a:endParaRPr lang="en-US" sz="1200">
                              <a:effectLst/>
                              <a:latin typeface="Times New Roman" panose="02020603050405020304" pitchFamily="18" charset="0"/>
                              <a:ea typeface="Times New Roman" panose="02020603050405020304" pitchFamily="18" charset="0"/>
                            </a:endParaRPr>
                          </a:p>
                        </p:txBody>
                      </p:sp>
                      <p:sp>
                        <p:nvSpPr>
                          <p:cNvPr id="107" name="Text Box 102">
                            <a:extLst>
                              <a:ext uri="{FF2B5EF4-FFF2-40B4-BE49-F238E27FC236}">
                                <a16:creationId xmlns:a16="http://schemas.microsoft.com/office/drawing/2014/main" id="{EBE55270-4A4B-4D1E-99C9-18FDD05C4441}"/>
                              </a:ext>
                            </a:extLst>
                          </p:cNvPr>
                          <p:cNvSpPr txBox="1">
                            <a:spLocks noChangeArrowheads="1"/>
                          </p:cNvSpPr>
                          <p:nvPr/>
                        </p:nvSpPr>
                        <p:spPr bwMode="auto">
                          <a:xfrm>
                            <a:off x="0" y="1796995"/>
                            <a:ext cx="92202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a:effectLst/>
                                <a:latin typeface="Times New Roman" panose="02020603050405020304" pitchFamily="18" charset="0"/>
                                <a:ea typeface="Times New Roman" panose="02020603050405020304" pitchFamily="18" charset="0"/>
                              </a:rPr>
                              <a:t>Gain</a:t>
                            </a:r>
                            <a:endParaRPr lang="en-US" sz="1200">
                              <a:effectLst/>
                              <a:latin typeface="Times New Roman" panose="02020603050405020304" pitchFamily="18" charset="0"/>
                              <a:ea typeface="Times New Roman" panose="02020603050405020304" pitchFamily="18" charset="0"/>
                            </a:endParaRPr>
                          </a:p>
                        </p:txBody>
                      </p:sp>
                    </p:grpSp>
                    <p:grpSp>
                      <p:nvGrpSpPr>
                        <p:cNvPr id="88" name="Group 87">
                          <a:extLst>
                            <a:ext uri="{FF2B5EF4-FFF2-40B4-BE49-F238E27FC236}">
                              <a16:creationId xmlns:a16="http://schemas.microsoft.com/office/drawing/2014/main" id="{BE9AF5F9-892B-4D85-86A9-1E69CE117183}"/>
                            </a:ext>
                          </a:extLst>
                        </p:cNvPr>
                        <p:cNvGrpSpPr/>
                        <p:nvPr/>
                      </p:nvGrpSpPr>
                      <p:grpSpPr>
                        <a:xfrm>
                          <a:off x="0" y="1423284"/>
                          <a:ext cx="779227" cy="1884376"/>
                          <a:chOff x="0" y="0"/>
                          <a:chExt cx="779227" cy="1884376"/>
                        </a:xfrm>
                      </p:grpSpPr>
                      <p:sp>
                        <p:nvSpPr>
                          <p:cNvPr id="97" name="Text Box 106">
                            <a:extLst>
                              <a:ext uri="{FF2B5EF4-FFF2-40B4-BE49-F238E27FC236}">
                                <a16:creationId xmlns:a16="http://schemas.microsoft.com/office/drawing/2014/main" id="{7F1717CA-67F5-483F-A6E9-0A8FF98EDCE9}"/>
                              </a:ext>
                            </a:extLst>
                          </p:cNvPr>
                          <p:cNvSpPr txBox="1"/>
                          <p:nvPr/>
                        </p:nvSpPr>
                        <p:spPr>
                          <a:xfrm>
                            <a:off x="0" y="47707"/>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$140</a:t>
                            </a:r>
                          </a:p>
                        </p:txBody>
                      </p:sp>
                      <p:sp>
                        <p:nvSpPr>
                          <p:cNvPr id="98" name="Text Box 107">
                            <a:extLst>
                              <a:ext uri="{FF2B5EF4-FFF2-40B4-BE49-F238E27FC236}">
                                <a16:creationId xmlns:a16="http://schemas.microsoft.com/office/drawing/2014/main" id="{91ADF72A-8145-41F6-AF49-DFD67E42F36A}"/>
                              </a:ext>
                            </a:extLst>
                          </p:cNvPr>
                          <p:cNvSpPr txBox="1"/>
                          <p:nvPr/>
                        </p:nvSpPr>
                        <p:spPr>
                          <a:xfrm>
                            <a:off x="0" y="628153"/>
                            <a:ext cx="516835" cy="4134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$120</a:t>
                            </a:r>
                          </a:p>
                        </p:txBody>
                      </p:sp>
                      <p:sp>
                        <p:nvSpPr>
                          <p:cNvPr id="99" name="Text Box 108">
                            <a:extLst>
                              <a:ext uri="{FF2B5EF4-FFF2-40B4-BE49-F238E27FC236}">
                                <a16:creationId xmlns:a16="http://schemas.microsoft.com/office/drawing/2014/main" id="{95EC6073-13B3-4B23-ABBE-2C0D13B9CD5E}"/>
                              </a:ext>
                            </a:extLst>
                          </p:cNvPr>
                          <p:cNvSpPr txBox="1"/>
                          <p:nvPr/>
                        </p:nvSpPr>
                        <p:spPr>
                          <a:xfrm>
                            <a:off x="0" y="1470991"/>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$110</a:t>
                            </a:r>
                          </a:p>
                        </p:txBody>
                      </p:sp>
                      <p:sp>
                        <p:nvSpPr>
                          <p:cNvPr id="100" name="Text Box 109">
                            <a:extLst>
                              <a:ext uri="{FF2B5EF4-FFF2-40B4-BE49-F238E27FC236}">
                                <a16:creationId xmlns:a16="http://schemas.microsoft.com/office/drawing/2014/main" id="{7EEDB377-3A17-4F67-8478-88BB3C57D053}"/>
                              </a:ext>
                            </a:extLst>
                          </p:cNvPr>
                          <p:cNvSpPr txBox="1"/>
                          <p:nvPr/>
                        </p:nvSpPr>
                        <p:spPr>
                          <a:xfrm>
                            <a:off x="349857" y="0"/>
                            <a:ext cx="42926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2</a:t>
                            </a:r>
                            <a:endParaRPr lang="en-US" sz="1200">
                              <a:effectLst/>
                              <a:latin typeface="Times New Roman" panose="02020603050405020304" pitchFamily="18" charset="0"/>
                              <a:ea typeface="Times New Roman" panose="02020603050405020304" pitchFamily="18" charset="0"/>
                            </a:endParaRPr>
                          </a:p>
                        </p:txBody>
                      </p:sp>
                      <p:sp>
                        <p:nvSpPr>
                          <p:cNvPr id="101" name="Text Box 110">
                            <a:extLst>
                              <a:ext uri="{FF2B5EF4-FFF2-40B4-BE49-F238E27FC236}">
                                <a16:creationId xmlns:a16="http://schemas.microsoft.com/office/drawing/2014/main" id="{793288FA-9B05-4E65-88E6-B384E4A2C64E}"/>
                              </a:ext>
                            </a:extLst>
                          </p:cNvPr>
                          <p:cNvSpPr txBox="1"/>
                          <p:nvPr/>
                        </p:nvSpPr>
                        <p:spPr>
                          <a:xfrm>
                            <a:off x="341906" y="540688"/>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1</a:t>
                            </a:r>
                            <a:endParaRPr lang="en-US" sz="1200">
                              <a:effectLst/>
                              <a:latin typeface="Times New Roman" panose="02020603050405020304" pitchFamily="18" charset="0"/>
                              <a:ea typeface="Times New Roman" panose="02020603050405020304" pitchFamily="18" charset="0"/>
                            </a:endParaRPr>
                          </a:p>
                        </p:txBody>
                      </p:sp>
                      <p:sp>
                        <p:nvSpPr>
                          <p:cNvPr id="102" name="Text Box 111">
                            <a:extLst>
                              <a:ext uri="{FF2B5EF4-FFF2-40B4-BE49-F238E27FC236}">
                                <a16:creationId xmlns:a16="http://schemas.microsoft.com/office/drawing/2014/main" id="{89057A28-8618-4412-8D8A-7D37DA5862D1}"/>
                              </a:ext>
                            </a:extLst>
                          </p:cNvPr>
                          <p:cNvSpPr txBox="1"/>
                          <p:nvPr/>
                        </p:nvSpPr>
                        <p:spPr>
                          <a:xfrm>
                            <a:off x="349857" y="1335819"/>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a:t>
                            </a:r>
                            <a:r>
                              <a:rPr lang="en-US" sz="1200" b="1" baseline="-25000">
                                <a:effectLst/>
                                <a:latin typeface="Times New Roman" panose="02020603050405020304" pitchFamily="18" charset="0"/>
                                <a:ea typeface="Times New Roman" panose="02020603050405020304" pitchFamily="18" charset="0"/>
                              </a:rPr>
                              <a:t>0</a:t>
                            </a:r>
                            <a:endParaRPr lang="en-US" sz="1200">
                              <a:effectLst/>
                              <a:latin typeface="Times New Roman" panose="02020603050405020304" pitchFamily="18" charset="0"/>
                              <a:ea typeface="Times New Roman" panose="02020603050405020304" pitchFamily="18" charset="0"/>
                            </a:endParaRPr>
                          </a:p>
                        </p:txBody>
                      </p:sp>
                    </p:grpSp>
                    <p:grpSp>
                      <p:nvGrpSpPr>
                        <p:cNvPr id="89" name="Group 88">
                          <a:extLst>
                            <a:ext uri="{FF2B5EF4-FFF2-40B4-BE49-F238E27FC236}">
                              <a16:creationId xmlns:a16="http://schemas.microsoft.com/office/drawing/2014/main" id="{EA3BFF3C-FE6B-4F36-9B7A-E978C78BBAB7}"/>
                            </a:ext>
                          </a:extLst>
                        </p:cNvPr>
                        <p:cNvGrpSpPr/>
                        <p:nvPr/>
                      </p:nvGrpSpPr>
                      <p:grpSpPr>
                        <a:xfrm>
                          <a:off x="2433099" y="3625795"/>
                          <a:ext cx="1764941" cy="500711"/>
                          <a:chOff x="0" y="0"/>
                          <a:chExt cx="1764941" cy="500711"/>
                        </a:xfrm>
                      </p:grpSpPr>
                      <p:sp>
                        <p:nvSpPr>
                          <p:cNvPr id="90" name="Text Box 112">
                            <a:extLst>
                              <a:ext uri="{FF2B5EF4-FFF2-40B4-BE49-F238E27FC236}">
                                <a16:creationId xmlns:a16="http://schemas.microsoft.com/office/drawing/2014/main" id="{746BBC74-0014-4524-9C03-18F2175595C4}"/>
                              </a:ext>
                            </a:extLst>
                          </p:cNvPr>
                          <p:cNvSpPr txBox="1"/>
                          <p:nvPr/>
                        </p:nvSpPr>
                        <p:spPr>
                          <a:xfrm>
                            <a:off x="63610" y="7951"/>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2</a:t>
                            </a:r>
                            <a:endParaRPr lang="en-US" sz="1200">
                              <a:effectLst/>
                              <a:latin typeface="Times New Roman" panose="02020603050405020304" pitchFamily="18" charset="0"/>
                              <a:ea typeface="Times New Roman" panose="02020603050405020304" pitchFamily="18" charset="0"/>
                            </a:endParaRPr>
                          </a:p>
                        </p:txBody>
                      </p:sp>
                      <p:sp>
                        <p:nvSpPr>
                          <p:cNvPr id="91" name="Text Box 113">
                            <a:extLst>
                              <a:ext uri="{FF2B5EF4-FFF2-40B4-BE49-F238E27FC236}">
                                <a16:creationId xmlns:a16="http://schemas.microsoft.com/office/drawing/2014/main" id="{FD293D13-F53E-440D-8F79-17D290AD2106}"/>
                              </a:ext>
                            </a:extLst>
                          </p:cNvPr>
                          <p:cNvSpPr txBox="1"/>
                          <p:nvPr/>
                        </p:nvSpPr>
                        <p:spPr>
                          <a:xfrm>
                            <a:off x="747423" y="0"/>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1</a:t>
                            </a:r>
                            <a:endParaRPr lang="en-US" sz="1200">
                              <a:effectLst/>
                              <a:latin typeface="Times New Roman" panose="02020603050405020304" pitchFamily="18" charset="0"/>
                              <a:ea typeface="Times New Roman" panose="02020603050405020304" pitchFamily="18" charset="0"/>
                            </a:endParaRPr>
                          </a:p>
                        </p:txBody>
                      </p:sp>
                      <p:sp>
                        <p:nvSpPr>
                          <p:cNvPr id="92" name="Text Box 114">
                            <a:extLst>
                              <a:ext uri="{FF2B5EF4-FFF2-40B4-BE49-F238E27FC236}">
                                <a16:creationId xmlns:a16="http://schemas.microsoft.com/office/drawing/2014/main" id="{07A9A4B2-3A5C-4944-B266-7F4348D656C5}"/>
                              </a:ext>
                            </a:extLst>
                          </p:cNvPr>
                          <p:cNvSpPr txBox="1"/>
                          <p:nvPr/>
                        </p:nvSpPr>
                        <p:spPr>
                          <a:xfrm>
                            <a:off x="1304014" y="15903"/>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Q</a:t>
                            </a:r>
                            <a:r>
                              <a:rPr lang="en-US" sz="1200" b="1" baseline="-25000">
                                <a:effectLst/>
                                <a:latin typeface="Times New Roman" panose="02020603050405020304" pitchFamily="18" charset="0"/>
                                <a:ea typeface="Times New Roman" panose="02020603050405020304" pitchFamily="18" charset="0"/>
                              </a:rPr>
                              <a:t>0</a:t>
                            </a:r>
                            <a:endParaRPr lang="en-US" sz="1200">
                              <a:effectLst/>
                              <a:latin typeface="Times New Roman" panose="02020603050405020304" pitchFamily="18" charset="0"/>
                              <a:ea typeface="Times New Roman" panose="02020603050405020304" pitchFamily="18" charset="0"/>
                            </a:endParaRPr>
                          </a:p>
                        </p:txBody>
                      </p:sp>
                      <p:grpSp>
                        <p:nvGrpSpPr>
                          <p:cNvPr id="93" name="Group 92">
                            <a:extLst>
                              <a:ext uri="{FF2B5EF4-FFF2-40B4-BE49-F238E27FC236}">
                                <a16:creationId xmlns:a16="http://schemas.microsoft.com/office/drawing/2014/main" id="{E1360582-554B-4DA6-940B-8598C0E22CD8}"/>
                              </a:ext>
                            </a:extLst>
                          </p:cNvPr>
                          <p:cNvGrpSpPr/>
                          <p:nvPr/>
                        </p:nvGrpSpPr>
                        <p:grpSpPr>
                          <a:xfrm>
                            <a:off x="0" y="166977"/>
                            <a:ext cx="1764941" cy="333734"/>
                            <a:chOff x="0" y="0"/>
                            <a:chExt cx="1764941" cy="333734"/>
                          </a:xfrm>
                        </p:grpSpPr>
                        <p:sp>
                          <p:nvSpPr>
                            <p:cNvPr id="94" name="Text Box 115">
                              <a:extLst>
                                <a:ext uri="{FF2B5EF4-FFF2-40B4-BE49-F238E27FC236}">
                                  <a16:creationId xmlns:a16="http://schemas.microsoft.com/office/drawing/2014/main" id="{5F2CE438-6855-4ED5-B92F-8C0BA4317300}"/>
                                </a:ext>
                              </a:extLst>
                            </p:cNvPr>
                            <p:cNvSpPr txBox="1"/>
                            <p:nvPr/>
                          </p:nvSpPr>
                          <p:spPr>
                            <a:xfrm>
                              <a:off x="0" y="0"/>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140</a:t>
                              </a:r>
                            </a:p>
                          </p:txBody>
                        </p:sp>
                        <p:sp>
                          <p:nvSpPr>
                            <p:cNvPr id="95" name="Text Box 116">
                              <a:extLst>
                                <a:ext uri="{FF2B5EF4-FFF2-40B4-BE49-F238E27FC236}">
                                  <a16:creationId xmlns:a16="http://schemas.microsoft.com/office/drawing/2014/main" id="{1619395E-365D-4B9F-A002-D07118935AC9}"/>
                                </a:ext>
                              </a:extLst>
                            </p:cNvPr>
                            <p:cNvSpPr txBox="1"/>
                            <p:nvPr/>
                          </p:nvSpPr>
                          <p:spPr>
                            <a:xfrm>
                              <a:off x="707666" y="15903"/>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150</a:t>
                              </a:r>
                            </a:p>
                          </p:txBody>
                        </p:sp>
                        <p:sp>
                          <p:nvSpPr>
                            <p:cNvPr id="96" name="Text Box 117">
                              <a:extLst>
                                <a:ext uri="{FF2B5EF4-FFF2-40B4-BE49-F238E27FC236}">
                                  <a16:creationId xmlns:a16="http://schemas.microsoft.com/office/drawing/2014/main" id="{A4015F35-35F0-4E8D-BCA2-E47B83B3E7E1}"/>
                                </a:ext>
                              </a:extLst>
                            </p:cNvPr>
                            <p:cNvSpPr txBox="1"/>
                            <p:nvPr/>
                          </p:nvSpPr>
                          <p:spPr>
                            <a:xfrm>
                              <a:off x="1256306" y="23854"/>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a:effectLst/>
                                  <a:latin typeface="Times New Roman" panose="02020603050405020304" pitchFamily="18" charset="0"/>
                                  <a:ea typeface="Times New Roman" panose="02020603050405020304" pitchFamily="18" charset="0"/>
                                </a:rPr>
                                <a:t>200</a:t>
                              </a:r>
                            </a:p>
                          </p:txBody>
                        </p:sp>
                      </p:grpSp>
                    </p:grpSp>
                  </p:grpSp>
                </p:grpSp>
                <p:sp>
                  <p:nvSpPr>
                    <p:cNvPr id="84" name="Text Box 118">
                      <a:extLst>
                        <a:ext uri="{FF2B5EF4-FFF2-40B4-BE49-F238E27FC236}">
                          <a16:creationId xmlns:a16="http://schemas.microsoft.com/office/drawing/2014/main" id="{E390B91F-3B04-420A-BBC7-0C084E259473}"/>
                        </a:ext>
                      </a:extLst>
                    </p:cNvPr>
                    <p:cNvSpPr txBox="1"/>
                    <p:nvPr/>
                  </p:nvSpPr>
                  <p:spPr>
                    <a:xfrm>
                      <a:off x="3864334" y="3411109"/>
                      <a:ext cx="413385"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C</a:t>
                      </a:r>
                      <a:endParaRPr lang="en-US" sz="1200">
                        <a:effectLst/>
                        <a:latin typeface="Times New Roman" panose="02020603050405020304" pitchFamily="18" charset="0"/>
                        <a:ea typeface="Times New Roman" panose="02020603050405020304" pitchFamily="18" charset="0"/>
                      </a:endParaRPr>
                    </a:p>
                  </p:txBody>
                </p:sp>
              </p:grpSp>
            </p:grpSp>
            <p:cxnSp>
              <p:nvCxnSpPr>
                <p:cNvPr id="80" name="Straight Arrow Connector 79">
                  <a:extLst>
                    <a:ext uri="{FF2B5EF4-FFF2-40B4-BE49-F238E27FC236}">
                      <a16:creationId xmlns:a16="http://schemas.microsoft.com/office/drawing/2014/main" id="{4B03F3D8-9007-4183-8626-698361AC3BE7}"/>
                    </a:ext>
                  </a:extLst>
                </p:cNvPr>
                <p:cNvCxnSpPr/>
                <p:nvPr/>
              </p:nvCxnSpPr>
              <p:spPr>
                <a:xfrm flipH="1">
                  <a:off x="3156668" y="2775005"/>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grpSp>
      <p:sp>
        <p:nvSpPr>
          <p:cNvPr id="2" name="Title 1">
            <a:extLst>
              <a:ext uri="{FF2B5EF4-FFF2-40B4-BE49-F238E27FC236}">
                <a16:creationId xmlns:a16="http://schemas.microsoft.com/office/drawing/2014/main" id="{C6B33B1B-E821-4878-BE92-4BF4F78531D2}"/>
              </a:ext>
            </a:extLst>
          </p:cNvPr>
          <p:cNvSpPr>
            <a:spLocks noGrp="1"/>
          </p:cNvSpPr>
          <p:nvPr>
            <p:ph type="title"/>
          </p:nvPr>
        </p:nvSpPr>
        <p:spPr>
          <a:xfrm>
            <a:off x="431174" y="54698"/>
            <a:ext cx="11349863" cy="1325563"/>
          </a:xfrm>
        </p:spPr>
        <p:txBody>
          <a:bodyPr>
            <a:normAutofit/>
          </a:bodyPr>
          <a:lstStyle/>
          <a:p>
            <a:r>
              <a:rPr lang="en-US" sz="3200" dirty="0"/>
              <a:t>Profit Increases </a:t>
            </a:r>
            <a:r>
              <a:rPr lang="en-US" dirty="0"/>
              <a:t>if Raise </a:t>
            </a:r>
            <a:r>
              <a:rPr lang="en-US" sz="3200" dirty="0"/>
              <a:t>Price from $120 to $140 ?</a:t>
            </a:r>
          </a:p>
        </p:txBody>
      </p:sp>
      <p:sp>
        <p:nvSpPr>
          <p:cNvPr id="119" name="TextBox 118">
            <a:extLst>
              <a:ext uri="{FF2B5EF4-FFF2-40B4-BE49-F238E27FC236}">
                <a16:creationId xmlns:a16="http://schemas.microsoft.com/office/drawing/2014/main" id="{FFE6AEAD-CC3A-49D2-9051-6A571F59FA71}"/>
              </a:ext>
            </a:extLst>
          </p:cNvPr>
          <p:cNvSpPr txBox="1"/>
          <p:nvPr/>
        </p:nvSpPr>
        <p:spPr>
          <a:xfrm>
            <a:off x="4654607" y="1380261"/>
            <a:ext cx="5750351" cy="1754326"/>
          </a:xfrm>
          <a:prstGeom prst="rect">
            <a:avLst/>
          </a:prstGeom>
          <a:noFill/>
          <a:ln w="28575">
            <a:solidFill>
              <a:schemeClr val="tx1"/>
            </a:solidFill>
          </a:ln>
        </p:spPr>
        <p:txBody>
          <a:bodyPr wrap="square" rtlCol="0">
            <a:spAutoFit/>
          </a:bodyPr>
          <a:lstStyle/>
          <a:p>
            <a:r>
              <a:rPr lang="en-US" dirty="0"/>
              <a:t>Suppose increase price to $140</a:t>
            </a:r>
          </a:p>
          <a:p>
            <a:r>
              <a:rPr lang="en-US" dirty="0"/>
              <a:t>Unit sales fall from 150 to 140.</a:t>
            </a:r>
          </a:p>
          <a:p>
            <a:r>
              <a:rPr lang="en-US" dirty="0"/>
              <a:t>Profit @ $140 = (P</a:t>
            </a:r>
            <a:r>
              <a:rPr lang="en-US" baseline="-25000" dirty="0"/>
              <a:t>2</a:t>
            </a:r>
            <a:r>
              <a:rPr lang="en-US" dirty="0"/>
              <a:t>-110)Q</a:t>
            </a:r>
            <a:r>
              <a:rPr lang="en-US" baseline="-25000" dirty="0"/>
              <a:t>2</a:t>
            </a:r>
            <a:r>
              <a:rPr lang="en-US" dirty="0"/>
              <a:t> = (140-110)140 = $4200</a:t>
            </a:r>
          </a:p>
          <a:p>
            <a:r>
              <a:rPr lang="en-US" dirty="0"/>
              <a:t>Profit @ $120 = (P</a:t>
            </a:r>
            <a:r>
              <a:rPr lang="en-US" baseline="-25000" dirty="0"/>
              <a:t>1</a:t>
            </a:r>
            <a:r>
              <a:rPr lang="en-US" dirty="0"/>
              <a:t>-110)Q</a:t>
            </a:r>
            <a:r>
              <a:rPr lang="en-US" baseline="-25000" dirty="0"/>
              <a:t>1</a:t>
            </a:r>
            <a:r>
              <a:rPr lang="en-US" dirty="0"/>
              <a:t> = (120-110)150 = </a:t>
            </a:r>
            <a:r>
              <a:rPr lang="en-US" u="sng" dirty="0"/>
              <a:t>$1500</a:t>
            </a:r>
          </a:p>
          <a:p>
            <a:r>
              <a:rPr lang="en-US" dirty="0"/>
              <a:t>Profit Net Increase                                          = $2700</a:t>
            </a:r>
          </a:p>
          <a:p>
            <a:endParaRPr lang="en-US" dirty="0"/>
          </a:p>
        </p:txBody>
      </p:sp>
      <p:sp>
        <p:nvSpPr>
          <p:cNvPr id="121" name="TextBox 120">
            <a:extLst>
              <a:ext uri="{FF2B5EF4-FFF2-40B4-BE49-F238E27FC236}">
                <a16:creationId xmlns:a16="http://schemas.microsoft.com/office/drawing/2014/main" id="{78DAB792-3E37-4CBE-917D-89EC1BF74A79}"/>
              </a:ext>
            </a:extLst>
          </p:cNvPr>
          <p:cNvSpPr txBox="1"/>
          <p:nvPr/>
        </p:nvSpPr>
        <p:spPr>
          <a:xfrm>
            <a:off x="8509106" y="3936672"/>
            <a:ext cx="2737072" cy="2585323"/>
          </a:xfrm>
          <a:prstGeom prst="rect">
            <a:avLst/>
          </a:prstGeom>
          <a:noFill/>
          <a:ln w="38100">
            <a:solidFill>
              <a:schemeClr val="tx1"/>
            </a:solidFill>
          </a:ln>
        </p:spPr>
        <p:txBody>
          <a:bodyPr wrap="square" rtlCol="0">
            <a:spAutoFit/>
          </a:bodyPr>
          <a:lstStyle/>
          <a:p>
            <a:r>
              <a:rPr lang="en-US" dirty="0"/>
              <a:t>“Gain” = $20 higher price earned on the 140 sales that remain = $2800</a:t>
            </a:r>
          </a:p>
          <a:p>
            <a:endParaRPr lang="en-US" dirty="0"/>
          </a:p>
          <a:p>
            <a:r>
              <a:rPr lang="en-US" dirty="0"/>
              <a:t>“Loss” = $10 profit margin sacrificed from 10-unit reduction in sales = $100</a:t>
            </a:r>
          </a:p>
          <a:p>
            <a:endParaRPr lang="en-US" dirty="0"/>
          </a:p>
          <a:p>
            <a:r>
              <a:rPr lang="en-US" dirty="0"/>
              <a:t>Net = Gain – Loss = $2700</a:t>
            </a:r>
          </a:p>
        </p:txBody>
      </p:sp>
      <p:cxnSp>
        <p:nvCxnSpPr>
          <p:cNvPr id="123" name="Straight Arrow Connector 122">
            <a:extLst>
              <a:ext uri="{FF2B5EF4-FFF2-40B4-BE49-F238E27FC236}">
                <a16:creationId xmlns:a16="http://schemas.microsoft.com/office/drawing/2014/main" id="{67C02A09-14BE-4812-96FD-1D8C90FB0AFA}"/>
              </a:ext>
            </a:extLst>
          </p:cNvPr>
          <p:cNvCxnSpPr/>
          <p:nvPr/>
        </p:nvCxnSpPr>
        <p:spPr>
          <a:xfrm>
            <a:off x="6957298" y="2858261"/>
            <a:ext cx="2130141" cy="934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538001" y="4779840"/>
            <a:ext cx="1694438" cy="369332"/>
          </a:xfrm>
          <a:prstGeom prst="rect">
            <a:avLst/>
          </a:prstGeom>
          <a:ln w="38100">
            <a:solidFill>
              <a:srgbClr val="C00000"/>
            </a:solidFill>
          </a:ln>
        </p:spPr>
        <p:txBody>
          <a:bodyPr wrap="none">
            <a:spAutoFit/>
          </a:bodyPr>
          <a:lstStyle/>
          <a:p>
            <a:r>
              <a:rPr lang="en-US" dirty="0">
                <a:solidFill>
                  <a:srgbClr val="C00000"/>
                </a:solidFill>
              </a:rPr>
              <a:t> </a:t>
            </a:r>
            <a:r>
              <a:rPr lang="en-US" sz="1400" b="1" dirty="0">
                <a:solidFill>
                  <a:srgbClr val="C00000"/>
                </a:solidFill>
                <a:latin typeface="Times New Roman" panose="02020603050405020304" pitchFamily="18" charset="0"/>
                <a:cs typeface="Times New Roman" panose="02020603050405020304" pitchFamily="18" charset="0"/>
              </a:rPr>
              <a:t>Net = G - L =$2700</a:t>
            </a:r>
            <a:endParaRPr lang="en-US" b="1" dirty="0">
              <a:solidFill>
                <a:srgbClr val="C00000"/>
              </a:solidFill>
              <a:latin typeface="Times New Roman" panose="02020603050405020304" pitchFamily="18" charset="0"/>
              <a:cs typeface="Times New Roman" panose="02020603050405020304" pitchFamily="18" charset="0"/>
            </a:endParaRPr>
          </a:p>
        </p:txBody>
      </p:sp>
      <p:sp>
        <p:nvSpPr>
          <p:cNvPr id="8" name="Slide Number Placeholder 7">
            <a:extLst>
              <a:ext uri="{FF2B5EF4-FFF2-40B4-BE49-F238E27FC236}">
                <a16:creationId xmlns:a16="http://schemas.microsoft.com/office/drawing/2014/main" id="{BCAF2C34-0C24-4587-8946-E179843D3353}"/>
              </a:ext>
            </a:extLst>
          </p:cNvPr>
          <p:cNvSpPr>
            <a:spLocks noGrp="1"/>
          </p:cNvSpPr>
          <p:nvPr>
            <p:ph type="sldNum" sz="quarter" idx="12"/>
          </p:nvPr>
        </p:nvSpPr>
        <p:spPr/>
        <p:txBody>
          <a:bodyPr/>
          <a:lstStyle/>
          <a:p>
            <a:fld id="{DF3631D6-FBAB-464C-8D9A-F9ADA4FEF9F6}" type="slidenum">
              <a:rPr lang="en-US" smtClean="0"/>
              <a:t>36</a:t>
            </a:fld>
            <a:endParaRPr lang="en-US"/>
          </a:p>
        </p:txBody>
      </p:sp>
      <p:sp>
        <p:nvSpPr>
          <p:cNvPr id="9" name="TextBox 8">
            <a:extLst>
              <a:ext uri="{FF2B5EF4-FFF2-40B4-BE49-F238E27FC236}">
                <a16:creationId xmlns:a16="http://schemas.microsoft.com/office/drawing/2014/main" id="{E9F6D316-C512-4270-BE22-05B231036182}"/>
              </a:ext>
            </a:extLst>
          </p:cNvPr>
          <p:cNvSpPr txBox="1"/>
          <p:nvPr/>
        </p:nvSpPr>
        <p:spPr>
          <a:xfrm>
            <a:off x="317796" y="1688214"/>
            <a:ext cx="1898330" cy="2308324"/>
          </a:xfrm>
          <a:prstGeom prst="rect">
            <a:avLst/>
          </a:prstGeom>
          <a:noFill/>
          <a:ln w="28575">
            <a:solidFill>
              <a:srgbClr val="C00000"/>
            </a:solidFill>
          </a:ln>
        </p:spPr>
        <p:txBody>
          <a:bodyPr wrap="square" rtlCol="0">
            <a:spAutoFit/>
          </a:bodyPr>
          <a:lstStyle/>
          <a:p>
            <a:r>
              <a:rPr lang="en-US" b="1" dirty="0">
                <a:solidFill>
                  <a:srgbClr val="C00000"/>
                </a:solidFill>
                <a:highlight>
                  <a:srgbClr val="FFFF00"/>
                </a:highlight>
              </a:rPr>
              <a:t>NOW. TREAT THIS AS THE DEMAND CURVE FOR A GROUP OF FIRMS THAT ALL SET THE SAME PRICE</a:t>
            </a:r>
            <a:endParaRPr lang="en-US" b="1" dirty="0">
              <a:solidFill>
                <a:srgbClr val="C00000"/>
              </a:solidFill>
            </a:endParaRPr>
          </a:p>
        </p:txBody>
      </p:sp>
    </p:spTree>
    <p:extLst>
      <p:ext uri="{BB962C8B-B14F-4D97-AF65-F5344CB8AC3E}">
        <p14:creationId xmlns:p14="http://schemas.microsoft.com/office/powerpoint/2010/main" val="25569042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737" y="1584960"/>
            <a:ext cx="10515600" cy="4297523"/>
          </a:xfrm>
          <a:ln w="28575">
            <a:solidFill>
              <a:schemeClr val="tx1"/>
            </a:solidFill>
          </a:ln>
        </p:spPr>
        <p:txBody>
          <a:bodyPr>
            <a:noAutofit/>
          </a:bodyPr>
          <a:lstStyle/>
          <a:p>
            <a:r>
              <a:rPr lang="en-US" sz="2400" dirty="0"/>
              <a:t>Thus, if pre-merger price is $120, profit increases even when raise price by  $20 (i.e., 16.7%), which would suggest that the “candidate market” satisfies the HMT.</a:t>
            </a:r>
            <a:br>
              <a:rPr lang="en-US" sz="2400" dirty="0"/>
            </a:br>
            <a:br>
              <a:rPr lang="en-US" sz="2400" dirty="0"/>
            </a:br>
            <a:r>
              <a:rPr lang="en-US" sz="2400" dirty="0"/>
              <a:t> </a:t>
            </a:r>
            <a:r>
              <a:rPr lang="en-US" sz="2400" dirty="0">
                <a:solidFill>
                  <a:srgbClr val="C00000"/>
                </a:solidFill>
              </a:rPr>
              <a:t>By contrast, if “gains” are less than “losses,” the HMT would reject the “candidate market” and suggest that the market should be broader.  </a:t>
            </a:r>
            <a:br>
              <a:rPr lang="en-US" sz="2400" dirty="0">
                <a:solidFill>
                  <a:srgbClr val="C00000"/>
                </a:solidFill>
              </a:rPr>
            </a:br>
            <a:br>
              <a:rPr lang="en-US" sz="2400" dirty="0">
                <a:solidFill>
                  <a:srgbClr val="C00000"/>
                </a:solidFill>
              </a:rPr>
            </a:br>
            <a:r>
              <a:rPr lang="en-US" sz="2400" dirty="0">
                <a:solidFill>
                  <a:srgbClr val="C00000"/>
                </a:solidFill>
              </a:rPr>
              <a:t>The next example analyzes the profit impact of raising price from a pre-merger level of $200 by 10% up to $220.  In this example, the price increase is unprofitable and so the market definition would be rejected – and a broader market would be considered</a:t>
            </a:r>
            <a:br>
              <a:rPr lang="en-US" sz="2400" dirty="0"/>
            </a:br>
            <a:br>
              <a:rPr lang="en-US" sz="2400" dirty="0"/>
            </a:br>
            <a:endParaRPr lang="en-US" sz="2400" dirty="0"/>
          </a:p>
        </p:txBody>
      </p:sp>
      <p:sp>
        <p:nvSpPr>
          <p:cNvPr id="3" name="Text Placeholder 2"/>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4786EC8E-379F-4175-840D-036884D10D99}"/>
              </a:ext>
            </a:extLst>
          </p:cNvPr>
          <p:cNvSpPr>
            <a:spLocks noGrp="1"/>
          </p:cNvSpPr>
          <p:nvPr>
            <p:ph type="sldNum" sz="quarter" idx="12"/>
          </p:nvPr>
        </p:nvSpPr>
        <p:spPr/>
        <p:txBody>
          <a:bodyPr/>
          <a:lstStyle/>
          <a:p>
            <a:fld id="{DF3631D6-FBAB-464C-8D9A-F9ADA4FEF9F6}" type="slidenum">
              <a:rPr lang="en-US" smtClean="0"/>
              <a:t>37</a:t>
            </a:fld>
            <a:endParaRPr lang="en-US"/>
          </a:p>
        </p:txBody>
      </p:sp>
    </p:spTree>
    <p:extLst>
      <p:ext uri="{BB962C8B-B14F-4D97-AF65-F5344CB8AC3E}">
        <p14:creationId xmlns:p14="http://schemas.microsoft.com/office/powerpoint/2010/main" val="11565054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5D4C9F3-40F0-47A2-BB8B-7CE082F3790F}"/>
              </a:ext>
            </a:extLst>
          </p:cNvPr>
          <p:cNvGrpSpPr/>
          <p:nvPr/>
        </p:nvGrpSpPr>
        <p:grpSpPr>
          <a:xfrm>
            <a:off x="2965494" y="1186053"/>
            <a:ext cx="5714257" cy="4837365"/>
            <a:chOff x="2965494" y="1186053"/>
            <a:chExt cx="5714257" cy="4837365"/>
          </a:xfrm>
        </p:grpSpPr>
        <p:sp>
          <p:nvSpPr>
            <p:cNvPr id="4" name="Rectangle 3">
              <a:extLst>
                <a:ext uri="{FF2B5EF4-FFF2-40B4-BE49-F238E27FC236}">
                  <a16:creationId xmlns:a16="http://schemas.microsoft.com/office/drawing/2014/main" id="{B1032215-DC0D-4024-BC2F-5681E97628CF}"/>
                </a:ext>
              </a:extLst>
            </p:cNvPr>
            <p:cNvSpPr/>
            <p:nvPr/>
          </p:nvSpPr>
          <p:spPr>
            <a:xfrm>
              <a:off x="5664925" y="3802154"/>
              <a:ext cx="445554" cy="1297747"/>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4DE0D4A2-DBDB-473D-A636-02FC42B7275A}"/>
                </a:ext>
              </a:extLst>
            </p:cNvPr>
            <p:cNvGrpSpPr/>
            <p:nvPr/>
          </p:nvGrpSpPr>
          <p:grpSpPr>
            <a:xfrm>
              <a:off x="2965494" y="1186053"/>
              <a:ext cx="5714257" cy="4837365"/>
              <a:chOff x="2965494" y="1186053"/>
              <a:chExt cx="5714257" cy="4837365"/>
            </a:xfrm>
          </p:grpSpPr>
          <p:sp>
            <p:nvSpPr>
              <p:cNvPr id="2" name="Rectangle 1">
                <a:extLst>
                  <a:ext uri="{FF2B5EF4-FFF2-40B4-BE49-F238E27FC236}">
                    <a16:creationId xmlns:a16="http://schemas.microsoft.com/office/drawing/2014/main" id="{556B47E9-12EF-4A10-96F4-88A528D16B17}"/>
                  </a:ext>
                </a:extLst>
              </p:cNvPr>
              <p:cNvSpPr/>
              <p:nvPr/>
            </p:nvSpPr>
            <p:spPr>
              <a:xfrm>
                <a:off x="3648721" y="3428101"/>
                <a:ext cx="2016204" cy="354857"/>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BD7BBB98-CEAF-406F-AED9-3CA923472015}"/>
                  </a:ext>
                </a:extLst>
              </p:cNvPr>
              <p:cNvGrpSpPr/>
              <p:nvPr/>
            </p:nvGrpSpPr>
            <p:grpSpPr>
              <a:xfrm>
                <a:off x="2965494" y="1186053"/>
                <a:ext cx="5714257" cy="4837365"/>
                <a:chOff x="-27831" y="0"/>
                <a:chExt cx="5714339" cy="4837839"/>
              </a:xfrm>
            </p:grpSpPr>
            <p:grpSp>
              <p:nvGrpSpPr>
                <p:cNvPr id="40" name="Group 39">
                  <a:extLst>
                    <a:ext uri="{FF2B5EF4-FFF2-40B4-BE49-F238E27FC236}">
                      <a16:creationId xmlns:a16="http://schemas.microsoft.com/office/drawing/2014/main" id="{DDCB7616-C826-4F3C-AE77-A460A18D4EE6}"/>
                    </a:ext>
                  </a:extLst>
                </p:cNvPr>
                <p:cNvGrpSpPr/>
                <p:nvPr/>
              </p:nvGrpSpPr>
              <p:grpSpPr>
                <a:xfrm>
                  <a:off x="-27831" y="0"/>
                  <a:ext cx="5714339" cy="4837839"/>
                  <a:chOff x="-27831" y="0"/>
                  <a:chExt cx="5714339" cy="4837839"/>
                </a:xfrm>
              </p:grpSpPr>
              <p:cxnSp>
                <p:nvCxnSpPr>
                  <p:cNvPr id="42" name="Straight Arrow Connector 41">
                    <a:extLst>
                      <a:ext uri="{FF2B5EF4-FFF2-40B4-BE49-F238E27FC236}">
                        <a16:creationId xmlns:a16="http://schemas.microsoft.com/office/drawing/2014/main" id="{1038CB36-174F-4127-924D-81CF44D0E09A}"/>
                      </a:ext>
                    </a:extLst>
                  </p:cNvPr>
                  <p:cNvCxnSpPr/>
                  <p:nvPr/>
                </p:nvCxnSpPr>
                <p:spPr>
                  <a:xfrm flipH="1">
                    <a:off x="2186609" y="1956020"/>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43" name="Group 42">
                    <a:extLst>
                      <a:ext uri="{FF2B5EF4-FFF2-40B4-BE49-F238E27FC236}">
                        <a16:creationId xmlns:a16="http://schemas.microsoft.com/office/drawing/2014/main" id="{F9DEC6B6-0359-4D22-9EA0-74211BEBAEE8}"/>
                      </a:ext>
                    </a:extLst>
                  </p:cNvPr>
                  <p:cNvGrpSpPr/>
                  <p:nvPr/>
                </p:nvGrpSpPr>
                <p:grpSpPr>
                  <a:xfrm>
                    <a:off x="-27831" y="0"/>
                    <a:ext cx="5714339" cy="4837839"/>
                    <a:chOff x="-27831" y="0"/>
                    <a:chExt cx="5714339" cy="4837839"/>
                  </a:xfrm>
                </p:grpSpPr>
                <p:grpSp>
                  <p:nvGrpSpPr>
                    <p:cNvPr id="44" name="Group 43">
                      <a:extLst>
                        <a:ext uri="{FF2B5EF4-FFF2-40B4-BE49-F238E27FC236}">
                          <a16:creationId xmlns:a16="http://schemas.microsoft.com/office/drawing/2014/main" id="{0382B946-1B12-4EAB-8343-A108AB3546D8}"/>
                        </a:ext>
                      </a:extLst>
                    </p:cNvPr>
                    <p:cNvGrpSpPr/>
                    <p:nvPr/>
                  </p:nvGrpSpPr>
                  <p:grpSpPr>
                    <a:xfrm>
                      <a:off x="-27831" y="0"/>
                      <a:ext cx="5714339" cy="4837839"/>
                      <a:chOff x="-27831" y="0"/>
                      <a:chExt cx="5714339" cy="4837839"/>
                    </a:xfrm>
                  </p:grpSpPr>
                  <p:grpSp>
                    <p:nvGrpSpPr>
                      <p:cNvPr id="46" name="Group 45">
                        <a:extLst>
                          <a:ext uri="{FF2B5EF4-FFF2-40B4-BE49-F238E27FC236}">
                            <a16:creationId xmlns:a16="http://schemas.microsoft.com/office/drawing/2014/main" id="{2AA8A814-32B4-4951-BB4A-E11FEC4D545E}"/>
                          </a:ext>
                        </a:extLst>
                      </p:cNvPr>
                      <p:cNvGrpSpPr/>
                      <p:nvPr/>
                    </p:nvGrpSpPr>
                    <p:grpSpPr>
                      <a:xfrm>
                        <a:off x="628153" y="0"/>
                        <a:ext cx="4603805" cy="4349363"/>
                        <a:chOff x="0" y="0"/>
                        <a:chExt cx="4603805" cy="4349363"/>
                      </a:xfrm>
                    </p:grpSpPr>
                    <p:cxnSp>
                      <p:nvCxnSpPr>
                        <p:cNvPr id="69" name="Straight Connector 68">
                          <a:extLst>
                            <a:ext uri="{FF2B5EF4-FFF2-40B4-BE49-F238E27FC236}">
                              <a16:creationId xmlns:a16="http://schemas.microsoft.com/office/drawing/2014/main" id="{1254960F-7348-4C81-B676-A62061D27BAF}"/>
                            </a:ext>
                          </a:extLst>
                        </p:cNvPr>
                        <p:cNvCxnSpPr>
                          <a:cxnSpLocks noChangeShapeType="1"/>
                        </p:cNvCxnSpPr>
                        <p:nvPr/>
                      </p:nvCxnSpPr>
                      <p:spPr bwMode="auto">
                        <a:xfrm>
                          <a:off x="27252" y="618467"/>
                          <a:ext cx="4538298" cy="36626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70" name="Group 69">
                          <a:extLst>
                            <a:ext uri="{FF2B5EF4-FFF2-40B4-BE49-F238E27FC236}">
                              <a16:creationId xmlns:a16="http://schemas.microsoft.com/office/drawing/2014/main" id="{311B8E2C-2895-43D9-89B5-47EC1DF963AA}"/>
                            </a:ext>
                          </a:extLst>
                        </p:cNvPr>
                        <p:cNvGrpSpPr/>
                        <p:nvPr/>
                      </p:nvGrpSpPr>
                      <p:grpSpPr>
                        <a:xfrm>
                          <a:off x="0" y="0"/>
                          <a:ext cx="4603805" cy="4349363"/>
                          <a:chOff x="0" y="0"/>
                          <a:chExt cx="4603805" cy="4349363"/>
                        </a:xfrm>
                      </p:grpSpPr>
                      <p:cxnSp>
                        <p:nvCxnSpPr>
                          <p:cNvPr id="71" name="Straight Connector 70">
                            <a:extLst>
                              <a:ext uri="{FF2B5EF4-FFF2-40B4-BE49-F238E27FC236}">
                                <a16:creationId xmlns:a16="http://schemas.microsoft.com/office/drawing/2014/main" id="{546C3113-E334-4DC1-9DB5-C57CEBF9DEE3}"/>
                              </a:ext>
                            </a:extLst>
                          </p:cNvPr>
                          <p:cNvCxnSpPr>
                            <a:cxnSpLocks noChangeShapeType="1"/>
                          </p:cNvCxnSpPr>
                          <p:nvPr/>
                        </p:nvCxnSpPr>
                        <p:spPr bwMode="auto">
                          <a:xfrm flipH="1">
                            <a:off x="2471132" y="2611227"/>
                            <a:ext cx="17913" cy="17381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73" name="Group 72">
                            <a:extLst>
                              <a:ext uri="{FF2B5EF4-FFF2-40B4-BE49-F238E27FC236}">
                                <a16:creationId xmlns:a16="http://schemas.microsoft.com/office/drawing/2014/main" id="{974A9290-FFF1-4779-941F-AE02B5EABA19}"/>
                              </a:ext>
                            </a:extLst>
                          </p:cNvPr>
                          <p:cNvGrpSpPr/>
                          <p:nvPr/>
                        </p:nvGrpSpPr>
                        <p:grpSpPr>
                          <a:xfrm>
                            <a:off x="0" y="0"/>
                            <a:ext cx="4603805" cy="4349363"/>
                            <a:chOff x="0" y="0"/>
                            <a:chExt cx="4603805" cy="4349363"/>
                          </a:xfrm>
                        </p:grpSpPr>
                        <p:cxnSp>
                          <p:nvCxnSpPr>
                            <p:cNvPr id="75" name="Straight Connector 74">
                              <a:extLst>
                                <a:ext uri="{FF2B5EF4-FFF2-40B4-BE49-F238E27FC236}">
                                  <a16:creationId xmlns:a16="http://schemas.microsoft.com/office/drawing/2014/main" id="{1FE88725-52C6-4BF8-A951-396107AF3AD7}"/>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6" name="Straight Connector 75">
                              <a:extLst>
                                <a:ext uri="{FF2B5EF4-FFF2-40B4-BE49-F238E27FC236}">
                                  <a16:creationId xmlns:a16="http://schemas.microsoft.com/office/drawing/2014/main" id="{77AC70AD-EC55-46D2-9DBD-6E4600E6A159}"/>
                                </a:ext>
                              </a:extLst>
                            </p:cNvPr>
                            <p:cNvCxnSpPr>
                              <a:cxnSpLocks noChangeShapeType="1"/>
                            </p:cNvCxnSpPr>
                            <p:nvPr/>
                          </p:nvCxnSpPr>
                          <p:spPr bwMode="auto">
                            <a:xfrm>
                              <a:off x="31805" y="4349363"/>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7" name="Straight Connector 76">
                              <a:extLst>
                                <a:ext uri="{FF2B5EF4-FFF2-40B4-BE49-F238E27FC236}">
                                  <a16:creationId xmlns:a16="http://schemas.microsoft.com/office/drawing/2014/main" id="{AEEDB09B-2CE2-48B9-B575-BCC069B96FDA}"/>
                                </a:ext>
                              </a:extLst>
                            </p:cNvPr>
                            <p:cNvCxnSpPr>
                              <a:cxnSpLocks noChangeShapeType="1"/>
                            </p:cNvCxnSpPr>
                            <p:nvPr/>
                          </p:nvCxnSpPr>
                          <p:spPr bwMode="auto">
                            <a:xfrm>
                              <a:off x="47709" y="3926950"/>
                              <a:ext cx="4060861" cy="76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8" name="Straight Connector 77">
                              <a:extLst>
                                <a:ext uri="{FF2B5EF4-FFF2-40B4-BE49-F238E27FC236}">
                                  <a16:creationId xmlns:a16="http://schemas.microsoft.com/office/drawing/2014/main" id="{B6685F1A-CCBF-4D22-BE33-3A0C4E7CC6B4}"/>
                                </a:ext>
                              </a:extLst>
                            </p:cNvPr>
                            <p:cNvCxnSpPr>
                              <a:cxnSpLocks noChangeShapeType="1"/>
                            </p:cNvCxnSpPr>
                            <p:nvPr/>
                          </p:nvCxnSpPr>
                          <p:spPr bwMode="auto">
                            <a:xfrm flipH="1" flipV="1">
                              <a:off x="2" y="2600075"/>
                              <a:ext cx="2489044" cy="5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9" name="Straight Connector 78">
                              <a:extLst>
                                <a:ext uri="{FF2B5EF4-FFF2-40B4-BE49-F238E27FC236}">
                                  <a16:creationId xmlns:a16="http://schemas.microsoft.com/office/drawing/2014/main" id="{9706D10F-83CE-4473-B220-6A047A16428B}"/>
                                </a:ext>
                              </a:extLst>
                            </p:cNvPr>
                            <p:cNvCxnSpPr>
                              <a:cxnSpLocks noChangeShapeType="1"/>
                            </p:cNvCxnSpPr>
                            <p:nvPr/>
                          </p:nvCxnSpPr>
                          <p:spPr bwMode="auto">
                            <a:xfrm flipH="1">
                              <a:off x="0" y="2242268"/>
                              <a:ext cx="2057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74" name="Straight Connector 73">
                            <a:extLst>
                              <a:ext uri="{FF2B5EF4-FFF2-40B4-BE49-F238E27FC236}">
                                <a16:creationId xmlns:a16="http://schemas.microsoft.com/office/drawing/2014/main" id="{2066FE4C-7812-416D-BA46-4A21DAA3F258}"/>
                              </a:ext>
                            </a:extLst>
                          </p:cNvPr>
                          <p:cNvCxnSpPr>
                            <a:cxnSpLocks noChangeShapeType="1"/>
                          </p:cNvCxnSpPr>
                          <p:nvPr/>
                        </p:nvCxnSpPr>
                        <p:spPr bwMode="auto">
                          <a:xfrm>
                            <a:off x="2043485" y="2242268"/>
                            <a:ext cx="7951" cy="2100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grpSp>
                    <p:nvGrpSpPr>
                      <p:cNvPr id="47" name="Group 46">
                        <a:extLst>
                          <a:ext uri="{FF2B5EF4-FFF2-40B4-BE49-F238E27FC236}">
                            <a16:creationId xmlns:a16="http://schemas.microsoft.com/office/drawing/2014/main" id="{F58BC543-2118-4BC2-9F28-6276A6AEB112}"/>
                          </a:ext>
                        </a:extLst>
                      </p:cNvPr>
                      <p:cNvGrpSpPr/>
                      <p:nvPr/>
                    </p:nvGrpSpPr>
                    <p:grpSpPr>
                      <a:xfrm>
                        <a:off x="-27831" y="1717482"/>
                        <a:ext cx="5714339" cy="3120357"/>
                        <a:chOff x="-27831" y="1057524"/>
                        <a:chExt cx="5714339" cy="3120357"/>
                      </a:xfrm>
                    </p:grpSpPr>
                    <p:grpSp>
                      <p:nvGrpSpPr>
                        <p:cNvPr id="48" name="Group 47">
                          <a:extLst>
                            <a:ext uri="{FF2B5EF4-FFF2-40B4-BE49-F238E27FC236}">
                              <a16:creationId xmlns:a16="http://schemas.microsoft.com/office/drawing/2014/main" id="{00A58723-B928-40DE-91C9-E0AE2B4FE39F}"/>
                            </a:ext>
                          </a:extLst>
                        </p:cNvPr>
                        <p:cNvGrpSpPr/>
                        <p:nvPr/>
                      </p:nvGrpSpPr>
                      <p:grpSpPr>
                        <a:xfrm>
                          <a:off x="1177123" y="1057524"/>
                          <a:ext cx="4509385" cy="1757566"/>
                          <a:chOff x="330" y="1057524"/>
                          <a:chExt cx="4509385" cy="1757566"/>
                        </a:xfrm>
                      </p:grpSpPr>
                      <p:sp>
                        <p:nvSpPr>
                          <p:cNvPr id="64" name="Text Box 103">
                            <a:extLst>
                              <a:ext uri="{FF2B5EF4-FFF2-40B4-BE49-F238E27FC236}">
                                <a16:creationId xmlns:a16="http://schemas.microsoft.com/office/drawing/2014/main" id="{921FAEB2-0509-4D64-AFA3-C9D6E14EE032}"/>
                              </a:ext>
                            </a:extLst>
                          </p:cNvPr>
                          <p:cNvSpPr txBox="1">
                            <a:spLocks noChangeArrowheads="1"/>
                          </p:cNvSpPr>
                          <p:nvPr/>
                        </p:nvSpPr>
                        <p:spPr bwMode="auto">
                          <a:xfrm>
                            <a:off x="2345635" y="1868557"/>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L = $90 x 20 = $1800</a:t>
                            </a:r>
                            <a:endParaRPr lang="en-US" sz="1200" dirty="0">
                              <a:effectLst/>
                              <a:latin typeface="Times New Roman" panose="02020603050405020304" pitchFamily="18" charset="0"/>
                              <a:ea typeface="Times New Roman" panose="02020603050405020304" pitchFamily="18" charset="0"/>
                            </a:endParaRPr>
                          </a:p>
                        </p:txBody>
                      </p:sp>
                      <p:sp>
                        <p:nvSpPr>
                          <p:cNvPr id="65" name="Text Box 46">
                            <a:extLst>
                              <a:ext uri="{FF2B5EF4-FFF2-40B4-BE49-F238E27FC236}">
                                <a16:creationId xmlns:a16="http://schemas.microsoft.com/office/drawing/2014/main" id="{987A2DFE-5CBB-415F-962B-DB68C78AF60D}"/>
                              </a:ext>
                            </a:extLst>
                          </p:cNvPr>
                          <p:cNvSpPr txBox="1">
                            <a:spLocks noChangeArrowheads="1"/>
                          </p:cNvSpPr>
                          <p:nvPr/>
                        </p:nvSpPr>
                        <p:spPr bwMode="auto">
                          <a:xfrm>
                            <a:off x="1470991" y="1057524"/>
                            <a:ext cx="216408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 = $20 x </a:t>
                            </a:r>
                            <a:r>
                              <a:rPr lang="en-US" sz="1400" b="1" dirty="0">
                                <a:latin typeface="Times New Roman" panose="02020603050405020304" pitchFamily="18" charset="0"/>
                                <a:ea typeface="Times New Roman" panose="02020603050405020304" pitchFamily="18" charset="0"/>
                              </a:rPr>
                              <a:t>80</a:t>
                            </a:r>
                            <a:r>
                              <a:rPr lang="en-US" sz="1400" b="1" dirty="0">
                                <a:effectLst/>
                                <a:latin typeface="Times New Roman" panose="02020603050405020304" pitchFamily="18" charset="0"/>
                                <a:ea typeface="Times New Roman" panose="02020603050405020304" pitchFamily="18" charset="0"/>
                              </a:rPr>
                              <a:t> = $</a:t>
                            </a:r>
                            <a:r>
                              <a:rPr lang="en-US" sz="1400" b="1" dirty="0">
                                <a:latin typeface="Times New Roman" panose="02020603050405020304" pitchFamily="18" charset="0"/>
                                <a:ea typeface="Times New Roman" panose="02020603050405020304" pitchFamily="18" charset="0"/>
                              </a:rPr>
                              <a:t>16</a:t>
                            </a:r>
                            <a:r>
                              <a:rPr lang="en-US" sz="1400" b="1" dirty="0">
                                <a:effectLst/>
                                <a:latin typeface="Times New Roman" panose="02020603050405020304" pitchFamily="18" charset="0"/>
                                <a:ea typeface="Times New Roman" panose="02020603050405020304" pitchFamily="18" charset="0"/>
                              </a:rPr>
                              <a:t>00</a:t>
                            </a:r>
                            <a:endParaRPr lang="en-US" sz="1200" dirty="0">
                              <a:effectLst/>
                              <a:latin typeface="Times New Roman" panose="02020603050405020304" pitchFamily="18" charset="0"/>
                              <a:ea typeface="Times New Roman" panose="02020603050405020304" pitchFamily="18" charset="0"/>
                            </a:endParaRPr>
                          </a:p>
                        </p:txBody>
                      </p:sp>
                      <p:sp>
                        <p:nvSpPr>
                          <p:cNvPr id="66" name="Text Box 43">
                            <a:extLst>
                              <a:ext uri="{FF2B5EF4-FFF2-40B4-BE49-F238E27FC236}">
                                <a16:creationId xmlns:a16="http://schemas.microsoft.com/office/drawing/2014/main" id="{280DDF68-B702-472D-B400-50F3C9643584}"/>
                              </a:ext>
                            </a:extLst>
                          </p:cNvPr>
                          <p:cNvSpPr txBox="1">
                            <a:spLocks noChangeArrowheads="1"/>
                          </p:cNvSpPr>
                          <p:nvPr/>
                        </p:nvSpPr>
                        <p:spPr bwMode="auto">
                          <a:xfrm>
                            <a:off x="1411501" y="2472190"/>
                            <a:ext cx="60388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Loss </a:t>
                            </a:r>
                            <a:endParaRPr lang="en-US" sz="1200" dirty="0">
                              <a:effectLst/>
                              <a:latin typeface="Times New Roman" panose="02020603050405020304" pitchFamily="18" charset="0"/>
                              <a:ea typeface="Times New Roman" panose="02020603050405020304" pitchFamily="18" charset="0"/>
                            </a:endParaRPr>
                          </a:p>
                        </p:txBody>
                      </p:sp>
                      <p:sp>
                        <p:nvSpPr>
                          <p:cNvPr id="68" name="Text Box 102">
                            <a:extLst>
                              <a:ext uri="{FF2B5EF4-FFF2-40B4-BE49-F238E27FC236}">
                                <a16:creationId xmlns:a16="http://schemas.microsoft.com/office/drawing/2014/main" id="{8057A62F-DCAF-49A3-AEDA-28CF4E55742F}"/>
                              </a:ext>
                            </a:extLst>
                          </p:cNvPr>
                          <p:cNvSpPr txBox="1">
                            <a:spLocks noChangeArrowheads="1"/>
                          </p:cNvSpPr>
                          <p:nvPr/>
                        </p:nvSpPr>
                        <p:spPr bwMode="auto">
                          <a:xfrm>
                            <a:off x="330" y="1608186"/>
                            <a:ext cx="92202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Gain</a:t>
                            </a:r>
                            <a:endParaRPr lang="en-US" sz="1200" dirty="0">
                              <a:effectLst/>
                              <a:latin typeface="Times New Roman" panose="02020603050405020304" pitchFamily="18" charset="0"/>
                              <a:ea typeface="Times New Roman" panose="02020603050405020304" pitchFamily="18" charset="0"/>
                            </a:endParaRPr>
                          </a:p>
                        </p:txBody>
                      </p:sp>
                    </p:grpSp>
                    <p:grpSp>
                      <p:nvGrpSpPr>
                        <p:cNvPr id="49" name="Group 48">
                          <a:extLst>
                            <a:ext uri="{FF2B5EF4-FFF2-40B4-BE49-F238E27FC236}">
                              <a16:creationId xmlns:a16="http://schemas.microsoft.com/office/drawing/2014/main" id="{C0C4291E-BB92-416C-BB58-9D961EC76313}"/>
                            </a:ext>
                          </a:extLst>
                        </p:cNvPr>
                        <p:cNvGrpSpPr/>
                        <p:nvPr/>
                      </p:nvGrpSpPr>
                      <p:grpSpPr>
                        <a:xfrm>
                          <a:off x="-27831" y="1423284"/>
                          <a:ext cx="809930" cy="2094753"/>
                          <a:chOff x="-27831" y="0"/>
                          <a:chExt cx="809930" cy="2094753"/>
                        </a:xfrm>
                      </p:grpSpPr>
                      <p:sp>
                        <p:nvSpPr>
                          <p:cNvPr id="58" name="Text Box 106">
                            <a:extLst>
                              <a:ext uri="{FF2B5EF4-FFF2-40B4-BE49-F238E27FC236}">
                                <a16:creationId xmlns:a16="http://schemas.microsoft.com/office/drawing/2014/main" id="{FE88CF14-828C-4DCA-9748-A15D57B685D6}"/>
                              </a:ext>
                            </a:extLst>
                          </p:cNvPr>
                          <p:cNvSpPr txBox="1"/>
                          <p:nvPr/>
                        </p:nvSpPr>
                        <p:spPr>
                          <a:xfrm>
                            <a:off x="-27831" y="10460"/>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$220</a:t>
                            </a:r>
                          </a:p>
                        </p:txBody>
                      </p:sp>
                      <p:sp>
                        <p:nvSpPr>
                          <p:cNvPr id="59" name="Text Box 107">
                            <a:extLst>
                              <a:ext uri="{FF2B5EF4-FFF2-40B4-BE49-F238E27FC236}">
                                <a16:creationId xmlns:a16="http://schemas.microsoft.com/office/drawing/2014/main" id="{759D7DE6-D405-405E-A357-ADAE3D2B7609}"/>
                              </a:ext>
                            </a:extLst>
                          </p:cNvPr>
                          <p:cNvSpPr txBox="1"/>
                          <p:nvPr/>
                        </p:nvSpPr>
                        <p:spPr>
                          <a:xfrm>
                            <a:off x="-27830" y="396794"/>
                            <a:ext cx="516835" cy="4134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t>
                            </a:r>
                            <a:r>
                              <a:rPr lang="en-US" sz="1200" dirty="0">
                                <a:latin typeface="Times New Roman" panose="02020603050405020304" pitchFamily="18" charset="0"/>
                                <a:ea typeface="Times New Roman" panose="02020603050405020304" pitchFamily="18" charset="0"/>
                              </a:rPr>
                              <a:t>20</a:t>
                            </a:r>
                            <a:r>
                              <a:rPr lang="en-US" sz="1200" dirty="0">
                                <a:effectLst/>
                                <a:latin typeface="Times New Roman" panose="02020603050405020304" pitchFamily="18" charset="0"/>
                                <a:ea typeface="Times New Roman" panose="02020603050405020304" pitchFamily="18" charset="0"/>
                              </a:rPr>
                              <a:t>0</a:t>
                            </a:r>
                          </a:p>
                        </p:txBody>
                      </p:sp>
                      <p:sp>
                        <p:nvSpPr>
                          <p:cNvPr id="60" name="Text Box 108">
                            <a:extLst>
                              <a:ext uri="{FF2B5EF4-FFF2-40B4-BE49-F238E27FC236}">
                                <a16:creationId xmlns:a16="http://schemas.microsoft.com/office/drawing/2014/main" id="{87914FF2-14C3-4BF0-A67F-BC53A339F02E}"/>
                              </a:ext>
                            </a:extLst>
                          </p:cNvPr>
                          <p:cNvSpPr txBox="1"/>
                          <p:nvPr/>
                        </p:nvSpPr>
                        <p:spPr>
                          <a:xfrm>
                            <a:off x="183818" y="1681368"/>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$110</a:t>
                            </a:r>
                          </a:p>
                        </p:txBody>
                      </p:sp>
                      <p:sp>
                        <p:nvSpPr>
                          <p:cNvPr id="61" name="Text Box 109">
                            <a:extLst>
                              <a:ext uri="{FF2B5EF4-FFF2-40B4-BE49-F238E27FC236}">
                                <a16:creationId xmlns:a16="http://schemas.microsoft.com/office/drawing/2014/main" id="{AD67FA96-E59F-48EF-832E-7117E9C65134}"/>
                              </a:ext>
                            </a:extLst>
                          </p:cNvPr>
                          <p:cNvSpPr txBox="1"/>
                          <p:nvPr/>
                        </p:nvSpPr>
                        <p:spPr>
                          <a:xfrm>
                            <a:off x="349857" y="0"/>
                            <a:ext cx="429260" cy="3733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4</a:t>
                            </a:r>
                            <a:endParaRPr lang="en-US" sz="1200" dirty="0">
                              <a:effectLst/>
                              <a:latin typeface="Times New Roman" panose="02020603050405020304" pitchFamily="18" charset="0"/>
                              <a:ea typeface="Times New Roman" panose="02020603050405020304" pitchFamily="18" charset="0"/>
                            </a:endParaRPr>
                          </a:p>
                        </p:txBody>
                      </p:sp>
                      <p:sp>
                        <p:nvSpPr>
                          <p:cNvPr id="62" name="Text Box 110">
                            <a:extLst>
                              <a:ext uri="{FF2B5EF4-FFF2-40B4-BE49-F238E27FC236}">
                                <a16:creationId xmlns:a16="http://schemas.microsoft.com/office/drawing/2014/main" id="{2E3C0F44-4957-4BB6-B851-27ED3BF16C9A}"/>
                              </a:ext>
                            </a:extLst>
                          </p:cNvPr>
                          <p:cNvSpPr txBox="1"/>
                          <p:nvPr/>
                        </p:nvSpPr>
                        <p:spPr>
                          <a:xfrm>
                            <a:off x="352729" y="380338"/>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P</a:t>
                            </a:r>
                            <a:r>
                              <a:rPr lang="en-US" sz="1200" b="1" baseline="-25000" dirty="0">
                                <a:latin typeface="Times New Roman" panose="02020603050405020304" pitchFamily="18" charset="0"/>
                                <a:ea typeface="Times New Roman" panose="02020603050405020304" pitchFamily="18" charset="0"/>
                              </a:rPr>
                              <a:t>3</a:t>
                            </a:r>
                            <a:endParaRPr lang="en-US" sz="1200" baseline="-25000" dirty="0">
                              <a:effectLst/>
                              <a:latin typeface="Times New Roman" panose="02020603050405020304" pitchFamily="18" charset="0"/>
                              <a:ea typeface="Times New Roman" panose="02020603050405020304" pitchFamily="18" charset="0"/>
                            </a:endParaRPr>
                          </a:p>
                        </p:txBody>
                      </p:sp>
                    </p:grpSp>
                    <p:grpSp>
                      <p:nvGrpSpPr>
                        <p:cNvPr id="50" name="Group 49">
                          <a:extLst>
                            <a:ext uri="{FF2B5EF4-FFF2-40B4-BE49-F238E27FC236}">
                              <a16:creationId xmlns:a16="http://schemas.microsoft.com/office/drawing/2014/main" id="{A999DECB-CD5C-495C-BE81-997C8A9026BA}"/>
                            </a:ext>
                          </a:extLst>
                        </p:cNvPr>
                        <p:cNvGrpSpPr/>
                        <p:nvPr/>
                      </p:nvGrpSpPr>
                      <p:grpSpPr>
                        <a:xfrm>
                          <a:off x="2437323" y="3625792"/>
                          <a:ext cx="1760717" cy="552089"/>
                          <a:chOff x="4224" y="-3"/>
                          <a:chExt cx="1760717" cy="552089"/>
                        </a:xfrm>
                      </p:grpSpPr>
                      <p:sp>
                        <p:nvSpPr>
                          <p:cNvPr id="51" name="Text Box 112">
                            <a:extLst>
                              <a:ext uri="{FF2B5EF4-FFF2-40B4-BE49-F238E27FC236}">
                                <a16:creationId xmlns:a16="http://schemas.microsoft.com/office/drawing/2014/main" id="{565ADB35-E4F1-4233-9B40-F4227CE4ADCF}"/>
                              </a:ext>
                            </a:extLst>
                          </p:cNvPr>
                          <p:cNvSpPr txBox="1"/>
                          <p:nvPr/>
                        </p:nvSpPr>
                        <p:spPr>
                          <a:xfrm>
                            <a:off x="63610" y="7951"/>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Q</a:t>
                            </a:r>
                            <a:r>
                              <a:rPr lang="en-US" sz="1200" b="1" baseline="-25000" dirty="0">
                                <a:effectLst/>
                                <a:latin typeface="Times New Roman" panose="02020603050405020304" pitchFamily="18" charset="0"/>
                                <a:ea typeface="Times New Roman" panose="02020603050405020304" pitchFamily="18" charset="0"/>
                              </a:rPr>
                              <a:t>4</a:t>
                            </a:r>
                            <a:endParaRPr lang="en-US" sz="1200" baseline="-25000" dirty="0">
                              <a:effectLst/>
                              <a:latin typeface="Times New Roman" panose="02020603050405020304" pitchFamily="18" charset="0"/>
                              <a:ea typeface="Times New Roman" panose="02020603050405020304" pitchFamily="18" charset="0"/>
                            </a:endParaRPr>
                          </a:p>
                        </p:txBody>
                      </p:sp>
                      <p:sp>
                        <p:nvSpPr>
                          <p:cNvPr id="52" name="Text Box 113">
                            <a:extLst>
                              <a:ext uri="{FF2B5EF4-FFF2-40B4-BE49-F238E27FC236}">
                                <a16:creationId xmlns:a16="http://schemas.microsoft.com/office/drawing/2014/main" id="{09E2C4F8-D337-4705-953D-0B6962BC42AD}"/>
                              </a:ext>
                            </a:extLst>
                          </p:cNvPr>
                          <p:cNvSpPr txBox="1"/>
                          <p:nvPr/>
                        </p:nvSpPr>
                        <p:spPr>
                          <a:xfrm>
                            <a:off x="747423" y="-3"/>
                            <a:ext cx="429370" cy="37371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latin typeface="Times New Roman" panose="02020603050405020304" pitchFamily="18" charset="0"/>
                                <a:ea typeface="Times New Roman" panose="02020603050405020304" pitchFamily="18" charset="0"/>
                              </a:rPr>
                              <a:t>Q</a:t>
                            </a:r>
                            <a:r>
                              <a:rPr lang="en-US" sz="1200" b="1" baseline="-25000" dirty="0">
                                <a:latin typeface="Times New Roman" panose="02020603050405020304" pitchFamily="18" charset="0"/>
                                <a:ea typeface="Times New Roman" panose="02020603050405020304" pitchFamily="18" charset="0"/>
                              </a:rPr>
                              <a:t>3</a:t>
                            </a:r>
                            <a:endParaRPr lang="en-US" sz="1200" baseline="-25000" dirty="0">
                              <a:effectLst/>
                              <a:latin typeface="Times New Roman" panose="02020603050405020304" pitchFamily="18" charset="0"/>
                              <a:ea typeface="Times New Roman" panose="02020603050405020304" pitchFamily="18" charset="0"/>
                            </a:endParaRPr>
                          </a:p>
                        </p:txBody>
                      </p:sp>
                      <p:sp>
                        <p:nvSpPr>
                          <p:cNvPr id="53" name="Text Box 114">
                            <a:extLst>
                              <a:ext uri="{FF2B5EF4-FFF2-40B4-BE49-F238E27FC236}">
                                <a16:creationId xmlns:a16="http://schemas.microsoft.com/office/drawing/2014/main" id="{B2F5BCF1-BAE6-412E-B0A6-C1485B7E0F36}"/>
                              </a:ext>
                            </a:extLst>
                          </p:cNvPr>
                          <p:cNvSpPr txBox="1"/>
                          <p:nvPr/>
                        </p:nvSpPr>
                        <p:spPr>
                          <a:xfrm>
                            <a:off x="1304014" y="15903"/>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nvGrpSpPr>
                          <p:cNvPr id="54" name="Group 53">
                            <a:extLst>
                              <a:ext uri="{FF2B5EF4-FFF2-40B4-BE49-F238E27FC236}">
                                <a16:creationId xmlns:a16="http://schemas.microsoft.com/office/drawing/2014/main" id="{A3B52B21-B0BE-494D-9147-341C1B032A67}"/>
                              </a:ext>
                            </a:extLst>
                          </p:cNvPr>
                          <p:cNvGrpSpPr/>
                          <p:nvPr/>
                        </p:nvGrpSpPr>
                        <p:grpSpPr>
                          <a:xfrm>
                            <a:off x="4224" y="190831"/>
                            <a:ext cx="1760717" cy="361255"/>
                            <a:chOff x="4224" y="23854"/>
                            <a:chExt cx="1760717" cy="361255"/>
                          </a:xfrm>
                        </p:grpSpPr>
                        <p:sp>
                          <p:nvSpPr>
                            <p:cNvPr id="55" name="Text Box 115">
                              <a:extLst>
                                <a:ext uri="{FF2B5EF4-FFF2-40B4-BE49-F238E27FC236}">
                                  <a16:creationId xmlns:a16="http://schemas.microsoft.com/office/drawing/2014/main" id="{6B8904F8-9A6A-4AA8-B583-A52D0A06EB1D}"/>
                                </a:ext>
                              </a:extLst>
                            </p:cNvPr>
                            <p:cNvSpPr txBox="1"/>
                            <p:nvPr/>
                          </p:nvSpPr>
                          <p:spPr>
                            <a:xfrm>
                              <a:off x="4224" y="67697"/>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latin typeface="Times New Roman" panose="02020603050405020304" pitchFamily="18" charset="0"/>
                                  <a:ea typeface="Times New Roman" panose="02020603050405020304" pitchFamily="18" charset="0"/>
                                </a:rPr>
                                <a:t>  8</a:t>
                              </a:r>
                              <a:r>
                                <a:rPr lang="en-US" sz="1200" dirty="0">
                                  <a:effectLst/>
                                  <a:latin typeface="Times New Roman" panose="02020603050405020304" pitchFamily="18" charset="0"/>
                                  <a:ea typeface="Times New Roman" panose="02020603050405020304" pitchFamily="18" charset="0"/>
                                </a:rPr>
                                <a:t>0</a:t>
                              </a:r>
                            </a:p>
                          </p:txBody>
                        </p:sp>
                        <p:sp>
                          <p:nvSpPr>
                            <p:cNvPr id="56" name="Text Box 116">
                              <a:extLst>
                                <a:ext uri="{FF2B5EF4-FFF2-40B4-BE49-F238E27FC236}">
                                  <a16:creationId xmlns:a16="http://schemas.microsoft.com/office/drawing/2014/main" id="{05AF3B41-16C6-427C-ABA2-15D188CF8FA7}"/>
                                </a:ext>
                              </a:extLst>
                            </p:cNvPr>
                            <p:cNvSpPr txBox="1"/>
                            <p:nvPr/>
                          </p:nvSpPr>
                          <p:spPr>
                            <a:xfrm>
                              <a:off x="725539" y="75229"/>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100</a:t>
                              </a:r>
                            </a:p>
                          </p:txBody>
                        </p:sp>
                        <p:sp>
                          <p:nvSpPr>
                            <p:cNvPr id="57" name="Text Box 117">
                              <a:extLst>
                                <a:ext uri="{FF2B5EF4-FFF2-40B4-BE49-F238E27FC236}">
                                  <a16:creationId xmlns:a16="http://schemas.microsoft.com/office/drawing/2014/main" id="{DFC5CE8D-FF9A-4CB6-BC4A-CCA9F776B8FD}"/>
                                </a:ext>
                              </a:extLst>
                            </p:cNvPr>
                            <p:cNvSpPr txBox="1"/>
                            <p:nvPr/>
                          </p:nvSpPr>
                          <p:spPr>
                            <a:xfrm>
                              <a:off x="1256306" y="23854"/>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grpSp>
                  </p:grpSp>
                </p:grpSp>
                <p:sp>
                  <p:nvSpPr>
                    <p:cNvPr id="45" name="Text Box 118">
                      <a:extLst>
                        <a:ext uri="{FF2B5EF4-FFF2-40B4-BE49-F238E27FC236}">
                          <a16:creationId xmlns:a16="http://schemas.microsoft.com/office/drawing/2014/main" id="{2E8CE0BF-1E30-4263-B3A6-8DEFDE810D65}"/>
                        </a:ext>
                      </a:extLst>
                    </p:cNvPr>
                    <p:cNvSpPr txBox="1"/>
                    <p:nvPr/>
                  </p:nvSpPr>
                  <p:spPr>
                    <a:xfrm>
                      <a:off x="4716845" y="3728385"/>
                      <a:ext cx="413385"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C</a:t>
                      </a:r>
                      <a:endParaRPr lang="en-US" sz="1200" dirty="0">
                        <a:effectLst/>
                        <a:latin typeface="Times New Roman" panose="02020603050405020304" pitchFamily="18" charset="0"/>
                        <a:ea typeface="Times New Roman" panose="02020603050405020304" pitchFamily="18" charset="0"/>
                      </a:endParaRPr>
                    </a:p>
                  </p:txBody>
                </p:sp>
              </p:grpSp>
            </p:grpSp>
            <p:cxnSp>
              <p:nvCxnSpPr>
                <p:cNvPr id="41" name="Straight Arrow Connector 40">
                  <a:extLst>
                    <a:ext uri="{FF2B5EF4-FFF2-40B4-BE49-F238E27FC236}">
                      <a16:creationId xmlns:a16="http://schemas.microsoft.com/office/drawing/2014/main" id="{AD0BF45A-642F-45CA-B8B2-5BE030A9095D}"/>
                    </a:ext>
                  </a:extLst>
                </p:cNvPr>
                <p:cNvCxnSpPr/>
                <p:nvPr/>
              </p:nvCxnSpPr>
              <p:spPr>
                <a:xfrm flipH="1">
                  <a:off x="3156668" y="2775005"/>
                  <a:ext cx="564542" cy="429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grpSp>
      <p:sp>
        <p:nvSpPr>
          <p:cNvPr id="63" name="Title 1">
            <a:extLst>
              <a:ext uri="{FF2B5EF4-FFF2-40B4-BE49-F238E27FC236}">
                <a16:creationId xmlns:a16="http://schemas.microsoft.com/office/drawing/2014/main" id="{C6B33B1B-E821-4878-BE92-4BF4F78531D2}"/>
              </a:ext>
            </a:extLst>
          </p:cNvPr>
          <p:cNvSpPr txBox="1">
            <a:spLocks/>
          </p:cNvSpPr>
          <p:nvPr/>
        </p:nvSpPr>
        <p:spPr>
          <a:xfrm>
            <a:off x="431174" y="54698"/>
            <a:ext cx="11349863"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i="1" u="sng" dirty="0"/>
              <a:t>Failing the HMT: </a:t>
            </a:r>
          </a:p>
          <a:p>
            <a:r>
              <a:rPr lang="en-US" sz="3200" dirty="0"/>
              <a:t>Decreased Profit If Increase Price From $200 to $220</a:t>
            </a:r>
          </a:p>
        </p:txBody>
      </p:sp>
      <p:sp>
        <p:nvSpPr>
          <p:cNvPr id="72" name="TextBox 71">
            <a:extLst>
              <a:ext uri="{FF2B5EF4-FFF2-40B4-BE49-F238E27FC236}">
                <a16:creationId xmlns:a16="http://schemas.microsoft.com/office/drawing/2014/main" id="{FFE6AEAD-CC3A-49D2-9051-6A571F59FA71}"/>
              </a:ext>
            </a:extLst>
          </p:cNvPr>
          <p:cNvSpPr txBox="1"/>
          <p:nvPr/>
        </p:nvSpPr>
        <p:spPr>
          <a:xfrm>
            <a:off x="5487920" y="951704"/>
            <a:ext cx="5750351" cy="1754326"/>
          </a:xfrm>
          <a:prstGeom prst="rect">
            <a:avLst/>
          </a:prstGeom>
          <a:noFill/>
          <a:ln w="28575">
            <a:solidFill>
              <a:schemeClr val="tx1"/>
            </a:solidFill>
          </a:ln>
        </p:spPr>
        <p:txBody>
          <a:bodyPr wrap="square" rtlCol="0">
            <a:spAutoFit/>
          </a:bodyPr>
          <a:lstStyle/>
          <a:p>
            <a:r>
              <a:rPr lang="en-US" dirty="0"/>
              <a:t>Suppose increase price from </a:t>
            </a:r>
            <a:r>
              <a:rPr lang="en-US" i="1" dirty="0"/>
              <a:t>initial </a:t>
            </a:r>
            <a:r>
              <a:rPr lang="en-US" dirty="0"/>
              <a:t>price $200 up to $220</a:t>
            </a:r>
          </a:p>
          <a:p>
            <a:r>
              <a:rPr lang="en-US" dirty="0"/>
              <a:t>Unit sales fall from 100 to 80.</a:t>
            </a:r>
          </a:p>
          <a:p>
            <a:r>
              <a:rPr lang="en-US" dirty="0"/>
              <a:t>Profit @ $200 = (P</a:t>
            </a:r>
            <a:r>
              <a:rPr lang="en-US" baseline="-25000" dirty="0"/>
              <a:t>2</a:t>
            </a:r>
            <a:r>
              <a:rPr lang="en-US" dirty="0"/>
              <a:t>-110)Q</a:t>
            </a:r>
            <a:r>
              <a:rPr lang="en-US" baseline="-25000" dirty="0"/>
              <a:t>2</a:t>
            </a:r>
            <a:r>
              <a:rPr lang="en-US" dirty="0"/>
              <a:t> = (200-110)100 = $9000</a:t>
            </a:r>
          </a:p>
          <a:p>
            <a:r>
              <a:rPr lang="en-US" dirty="0"/>
              <a:t>Profit @ $220 = (P</a:t>
            </a:r>
            <a:r>
              <a:rPr lang="en-US" baseline="-25000" dirty="0"/>
              <a:t>1</a:t>
            </a:r>
            <a:r>
              <a:rPr lang="en-US" dirty="0"/>
              <a:t>-110)Q</a:t>
            </a:r>
            <a:r>
              <a:rPr lang="en-US" baseline="-25000" dirty="0"/>
              <a:t>1</a:t>
            </a:r>
            <a:r>
              <a:rPr lang="en-US" dirty="0"/>
              <a:t> = (220-110)80   =  </a:t>
            </a:r>
            <a:r>
              <a:rPr lang="en-US" u="sng" dirty="0"/>
              <a:t>$8800</a:t>
            </a:r>
          </a:p>
          <a:p>
            <a:r>
              <a:rPr lang="en-US" dirty="0"/>
              <a:t>Profit Net Decrease 		    =    </a:t>
            </a:r>
            <a:r>
              <a:rPr lang="en-US" b="1" dirty="0">
                <a:solidFill>
                  <a:srgbClr val="C00000"/>
                </a:solidFill>
              </a:rPr>
              <a:t>- </a:t>
            </a:r>
            <a:r>
              <a:rPr lang="en-US" dirty="0">
                <a:solidFill>
                  <a:srgbClr val="C00000"/>
                </a:solidFill>
              </a:rPr>
              <a:t>$200</a:t>
            </a:r>
          </a:p>
          <a:p>
            <a:endParaRPr lang="en-US" dirty="0"/>
          </a:p>
        </p:txBody>
      </p:sp>
      <p:sp>
        <p:nvSpPr>
          <p:cNvPr id="80" name="TextBox 79">
            <a:extLst>
              <a:ext uri="{FF2B5EF4-FFF2-40B4-BE49-F238E27FC236}">
                <a16:creationId xmlns:a16="http://schemas.microsoft.com/office/drawing/2014/main" id="{78DAB792-3E37-4CBE-917D-89EC1BF74A79}"/>
              </a:ext>
            </a:extLst>
          </p:cNvPr>
          <p:cNvSpPr txBox="1"/>
          <p:nvPr/>
        </p:nvSpPr>
        <p:spPr>
          <a:xfrm>
            <a:off x="9043965" y="3233195"/>
            <a:ext cx="2737072" cy="2616101"/>
          </a:xfrm>
          <a:prstGeom prst="rect">
            <a:avLst/>
          </a:prstGeom>
          <a:noFill/>
          <a:ln w="38100">
            <a:solidFill>
              <a:schemeClr val="tx1"/>
            </a:solidFill>
          </a:ln>
        </p:spPr>
        <p:txBody>
          <a:bodyPr wrap="square" rtlCol="0">
            <a:spAutoFit/>
          </a:bodyPr>
          <a:lstStyle/>
          <a:p>
            <a:r>
              <a:rPr lang="en-US" dirty="0"/>
              <a:t>“Gain” = </a:t>
            </a:r>
            <a:r>
              <a:rPr lang="en-US" dirty="0">
                <a:solidFill>
                  <a:srgbClr val="C00000"/>
                </a:solidFill>
              </a:rPr>
              <a:t>$20 </a:t>
            </a:r>
            <a:r>
              <a:rPr lang="en-US" dirty="0"/>
              <a:t>higher price earned on the </a:t>
            </a:r>
            <a:r>
              <a:rPr lang="en-US" dirty="0">
                <a:solidFill>
                  <a:srgbClr val="C00000"/>
                </a:solidFill>
              </a:rPr>
              <a:t>80 </a:t>
            </a:r>
            <a:r>
              <a:rPr lang="en-US" dirty="0"/>
              <a:t>sales that remain = </a:t>
            </a:r>
            <a:r>
              <a:rPr lang="en-US" dirty="0">
                <a:solidFill>
                  <a:srgbClr val="C00000"/>
                </a:solidFill>
              </a:rPr>
              <a:t>$1600</a:t>
            </a:r>
          </a:p>
          <a:p>
            <a:endParaRPr lang="en-US" dirty="0"/>
          </a:p>
          <a:p>
            <a:r>
              <a:rPr lang="en-US" dirty="0"/>
              <a:t>“Loss” = </a:t>
            </a:r>
            <a:r>
              <a:rPr lang="en-US" dirty="0">
                <a:solidFill>
                  <a:srgbClr val="C00000"/>
                </a:solidFill>
              </a:rPr>
              <a:t>$90 </a:t>
            </a:r>
            <a:r>
              <a:rPr lang="en-US" dirty="0"/>
              <a:t>profit margin sacrificed from </a:t>
            </a:r>
            <a:r>
              <a:rPr lang="en-US" dirty="0">
                <a:solidFill>
                  <a:srgbClr val="C00000"/>
                </a:solidFill>
              </a:rPr>
              <a:t>20-unit</a:t>
            </a:r>
            <a:r>
              <a:rPr lang="en-US" dirty="0"/>
              <a:t> reduction in sales = </a:t>
            </a:r>
            <a:r>
              <a:rPr lang="en-US" dirty="0">
                <a:solidFill>
                  <a:srgbClr val="C00000"/>
                </a:solidFill>
              </a:rPr>
              <a:t>$1800</a:t>
            </a:r>
          </a:p>
          <a:p>
            <a:endParaRPr lang="en-US" dirty="0"/>
          </a:p>
          <a:p>
            <a:r>
              <a:rPr lang="en-US" dirty="0"/>
              <a:t>Net = Gain – Loss = </a:t>
            </a:r>
            <a:r>
              <a:rPr lang="en-US" sz="2000" b="1" dirty="0">
                <a:solidFill>
                  <a:srgbClr val="C00000"/>
                </a:solidFill>
              </a:rPr>
              <a:t>- </a:t>
            </a:r>
            <a:r>
              <a:rPr lang="en-US" dirty="0">
                <a:solidFill>
                  <a:srgbClr val="C00000"/>
                </a:solidFill>
              </a:rPr>
              <a:t>$200</a:t>
            </a:r>
          </a:p>
        </p:txBody>
      </p:sp>
      <p:sp>
        <p:nvSpPr>
          <p:cNvPr id="81" name="Rectangle 80"/>
          <p:cNvSpPr/>
          <p:nvPr/>
        </p:nvSpPr>
        <p:spPr>
          <a:xfrm>
            <a:off x="6811134" y="4133229"/>
            <a:ext cx="1728102" cy="369332"/>
          </a:xfrm>
          <a:prstGeom prst="rect">
            <a:avLst/>
          </a:prstGeom>
          <a:ln w="38100">
            <a:solidFill>
              <a:srgbClr val="C00000"/>
            </a:solidFill>
          </a:ln>
        </p:spPr>
        <p:txBody>
          <a:bodyPr wrap="none">
            <a:spAutoFit/>
          </a:bodyPr>
          <a:lstStyle/>
          <a:p>
            <a:r>
              <a:rPr lang="en-US" dirty="0">
                <a:solidFill>
                  <a:srgbClr val="C00000"/>
                </a:solidFill>
              </a:rPr>
              <a:t> </a:t>
            </a:r>
            <a:r>
              <a:rPr lang="en-US" sz="1400" b="1" dirty="0">
                <a:solidFill>
                  <a:srgbClr val="C00000"/>
                </a:solidFill>
                <a:latin typeface="Times New Roman" panose="02020603050405020304" pitchFamily="18" charset="0"/>
                <a:cs typeface="Times New Roman" panose="02020603050405020304" pitchFamily="18" charset="0"/>
              </a:rPr>
              <a:t>Net = G - L = </a:t>
            </a:r>
            <a:r>
              <a:rPr lang="en-US" dirty="0">
                <a:solidFill>
                  <a:srgbClr val="C00000"/>
                </a:solidFill>
              </a:rPr>
              <a:t>-</a:t>
            </a:r>
            <a:r>
              <a:rPr lang="en-US" sz="1400" b="1" dirty="0">
                <a:solidFill>
                  <a:srgbClr val="C00000"/>
                </a:solidFill>
                <a:latin typeface="Times New Roman" panose="02020603050405020304" pitchFamily="18" charset="0"/>
                <a:cs typeface="Times New Roman" panose="02020603050405020304" pitchFamily="18" charset="0"/>
              </a:rPr>
              <a:t>$200</a:t>
            </a:r>
            <a:endParaRPr lang="en-US" b="1" dirty="0">
              <a:solidFill>
                <a:srgbClr val="C00000"/>
              </a:solidFill>
              <a:latin typeface="Times New Roman" panose="02020603050405020304" pitchFamily="18" charset="0"/>
              <a:cs typeface="Times New Roman" panose="02020603050405020304" pitchFamily="18" charset="0"/>
            </a:endParaRPr>
          </a:p>
        </p:txBody>
      </p:sp>
      <p:cxnSp>
        <p:nvCxnSpPr>
          <p:cNvPr id="82" name="Straight Arrow Connector 81">
            <a:extLst>
              <a:ext uri="{FF2B5EF4-FFF2-40B4-BE49-F238E27FC236}">
                <a16:creationId xmlns:a16="http://schemas.microsoft.com/office/drawing/2014/main" id="{67C02A09-14BE-4812-96FD-1D8C90FB0AFA}"/>
              </a:ext>
            </a:extLst>
          </p:cNvPr>
          <p:cNvCxnSpPr>
            <a:cxnSpLocks/>
          </p:cNvCxnSpPr>
          <p:nvPr/>
        </p:nvCxnSpPr>
        <p:spPr>
          <a:xfrm>
            <a:off x="7550389" y="2347446"/>
            <a:ext cx="2053917" cy="7916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B5DD74B6-AC8E-4877-89FF-FD22D35D6E41}"/>
              </a:ext>
            </a:extLst>
          </p:cNvPr>
          <p:cNvSpPr>
            <a:spLocks noGrp="1"/>
          </p:cNvSpPr>
          <p:nvPr>
            <p:ph type="sldNum" sz="quarter" idx="12"/>
          </p:nvPr>
        </p:nvSpPr>
        <p:spPr/>
        <p:txBody>
          <a:bodyPr/>
          <a:lstStyle/>
          <a:p>
            <a:fld id="{DF3631D6-FBAB-464C-8D9A-F9ADA4FEF9F6}" type="slidenum">
              <a:rPr lang="en-US" smtClean="0"/>
              <a:t>38</a:t>
            </a:fld>
            <a:endParaRPr lang="en-US"/>
          </a:p>
        </p:txBody>
      </p:sp>
      <p:sp>
        <p:nvSpPr>
          <p:cNvPr id="67" name="TextBox 66">
            <a:extLst>
              <a:ext uri="{FF2B5EF4-FFF2-40B4-BE49-F238E27FC236}">
                <a16:creationId xmlns:a16="http://schemas.microsoft.com/office/drawing/2014/main" id="{D6CA05AB-051D-4C0E-A6F8-D3EE88D6F57E}"/>
              </a:ext>
            </a:extLst>
          </p:cNvPr>
          <p:cNvSpPr txBox="1"/>
          <p:nvPr/>
        </p:nvSpPr>
        <p:spPr>
          <a:xfrm>
            <a:off x="6432214" y="6105921"/>
            <a:ext cx="5665916" cy="646331"/>
          </a:xfrm>
          <a:prstGeom prst="rect">
            <a:avLst/>
          </a:prstGeom>
          <a:solidFill>
            <a:srgbClr val="FFFF00"/>
          </a:solidFill>
          <a:ln w="38100">
            <a:solidFill>
              <a:schemeClr val="tx1"/>
            </a:solidFill>
          </a:ln>
        </p:spPr>
        <p:txBody>
          <a:bodyPr wrap="square" rtlCol="0">
            <a:spAutoFit/>
          </a:bodyPr>
          <a:lstStyle/>
          <a:p>
            <a:r>
              <a:rPr lang="en-US" dirty="0"/>
              <a:t>The price increase is unprofitable.  The test is failed. This is </a:t>
            </a:r>
            <a:r>
              <a:rPr lang="en-US" i="1" dirty="0"/>
              <a:t>not </a:t>
            </a:r>
            <a:r>
              <a:rPr lang="en-US" dirty="0"/>
              <a:t>a relevant market.  Try a broader market definition</a:t>
            </a:r>
            <a:endParaRPr lang="en-US" dirty="0">
              <a:solidFill>
                <a:srgbClr val="C00000"/>
              </a:solidFill>
            </a:endParaRPr>
          </a:p>
        </p:txBody>
      </p:sp>
    </p:spTree>
    <p:extLst>
      <p:ext uri="{BB962C8B-B14F-4D97-AF65-F5344CB8AC3E}">
        <p14:creationId xmlns:p14="http://schemas.microsoft.com/office/powerpoint/2010/main" val="41797135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noChangeArrowheads="1"/>
          </p:cNvSpPr>
          <p:nvPr>
            <p:ph type="title"/>
          </p:nvPr>
        </p:nvSpPr>
        <p:spPr>
          <a:xfrm>
            <a:off x="688369" y="304800"/>
            <a:ext cx="10894031" cy="914400"/>
          </a:xfrm>
        </p:spPr>
        <p:txBody>
          <a:bodyPr>
            <a:normAutofit/>
          </a:bodyPr>
          <a:lstStyle/>
          <a:p>
            <a:r>
              <a:rPr lang="en-US" altLang="en-US" dirty="0"/>
              <a:t>An Important Complication and Potential Error</a:t>
            </a:r>
          </a:p>
        </p:txBody>
      </p:sp>
      <p:sp>
        <p:nvSpPr>
          <p:cNvPr id="3" name="Content Placeholder 2"/>
          <p:cNvSpPr>
            <a:spLocks noGrp="1"/>
          </p:cNvSpPr>
          <p:nvPr>
            <p:ph idx="1"/>
          </p:nvPr>
        </p:nvSpPr>
        <p:spPr>
          <a:xfrm>
            <a:off x="904126" y="1219200"/>
            <a:ext cx="7469312" cy="5428180"/>
          </a:xfrm>
        </p:spPr>
        <p:txBody>
          <a:bodyPr rtlCol="0">
            <a:normAutofit fontScale="92500" lnSpcReduction="20000"/>
          </a:bodyPr>
          <a:lstStyle/>
          <a:p>
            <a:pPr marL="182880" indent="-182880" fontAlgn="auto">
              <a:spcBef>
                <a:spcPts val="1200"/>
              </a:spcBef>
              <a:spcAft>
                <a:spcPts val="0"/>
              </a:spcAft>
              <a:buFont typeface="Arial" pitchFamily="34" charset="0"/>
              <a:buChar char="•"/>
              <a:defRPr/>
            </a:pPr>
            <a:r>
              <a:rPr lang="en-US" sz="2600" dirty="0"/>
              <a:t>The HMT normally analyzes a </a:t>
            </a:r>
            <a:r>
              <a:rPr lang="en-US" sz="2600" dirty="0" err="1">
                <a:solidFill>
                  <a:srgbClr val="C00000"/>
                </a:solidFill>
              </a:rPr>
              <a:t>SSNIP</a:t>
            </a:r>
            <a:r>
              <a:rPr lang="en-US" sz="2600" dirty="0">
                <a:solidFill>
                  <a:srgbClr val="C00000"/>
                </a:solidFill>
              </a:rPr>
              <a:t> above the </a:t>
            </a:r>
            <a:r>
              <a:rPr lang="en-US" sz="2600" i="1" dirty="0">
                <a:solidFill>
                  <a:srgbClr val="C00000"/>
                </a:solidFill>
              </a:rPr>
              <a:t>prevailing price</a:t>
            </a:r>
            <a:r>
              <a:rPr lang="en-US" sz="2600" dirty="0"/>
              <a:t>.</a:t>
            </a:r>
          </a:p>
          <a:p>
            <a:pPr marL="182880" indent="-182880" fontAlgn="auto">
              <a:spcBef>
                <a:spcPts val="1200"/>
              </a:spcBef>
              <a:spcAft>
                <a:spcPts val="0"/>
              </a:spcAft>
              <a:buFont typeface="Arial" pitchFamily="34" charset="0"/>
              <a:buChar char="•"/>
              <a:defRPr/>
            </a:pPr>
            <a:r>
              <a:rPr lang="en-US" sz="2600" dirty="0"/>
              <a:t>But suppose that the group of firms comprising the HM (or hypothetical cartel) are </a:t>
            </a:r>
            <a:r>
              <a:rPr lang="en-US" sz="2600" dirty="0">
                <a:solidFill>
                  <a:srgbClr val="C00000"/>
                </a:solidFill>
              </a:rPr>
              <a:t>perfectly coordinating (indeed, maybe colluding) in the pre-merger market</a:t>
            </a:r>
          </a:p>
          <a:p>
            <a:pPr marL="640080" lvl="1" indent="-182880">
              <a:spcBef>
                <a:spcPts val="1200"/>
              </a:spcBef>
              <a:defRPr/>
            </a:pPr>
            <a:r>
              <a:rPr lang="en-US" sz="2200" b="1" dirty="0">
                <a:solidFill>
                  <a:srgbClr val="C00000"/>
                </a:solidFill>
              </a:rPr>
              <a:t>In that case, further price increases above the prevailing price </a:t>
            </a:r>
            <a:r>
              <a:rPr lang="en-US" sz="2200" b="1" u="sng" dirty="0">
                <a:solidFill>
                  <a:srgbClr val="C00000"/>
                </a:solidFill>
              </a:rPr>
              <a:t>necessarily</a:t>
            </a:r>
            <a:r>
              <a:rPr lang="en-US" sz="2200" b="1" dirty="0">
                <a:solidFill>
                  <a:srgbClr val="C00000"/>
                </a:solidFill>
              </a:rPr>
              <a:t> will be unprofitable.  This is because the cartel will set the profit-maximizing price</a:t>
            </a:r>
          </a:p>
          <a:p>
            <a:pPr marL="640080" lvl="1" indent="-182880">
              <a:spcBef>
                <a:spcPts val="1200"/>
              </a:spcBef>
              <a:defRPr/>
            </a:pPr>
            <a:r>
              <a:rPr lang="en-US" sz="2200" dirty="0"/>
              <a:t>If the HMT test evaluates the impact of a </a:t>
            </a:r>
            <a:r>
              <a:rPr lang="en-US" sz="2200" dirty="0" err="1"/>
              <a:t>SSNIP</a:t>
            </a:r>
            <a:r>
              <a:rPr lang="en-US" sz="2200" dirty="0"/>
              <a:t> above the </a:t>
            </a:r>
            <a:r>
              <a:rPr lang="en-US" sz="2200" i="1" dirty="0"/>
              <a:t>prevailing price</a:t>
            </a:r>
            <a:r>
              <a:rPr lang="en-US" sz="2200" dirty="0"/>
              <a:t>, it will erroneously suggest that the market should be broadened.</a:t>
            </a:r>
          </a:p>
          <a:p>
            <a:pPr marL="640080" lvl="1" indent="-182880">
              <a:spcBef>
                <a:spcPts val="1200"/>
              </a:spcBef>
              <a:defRPr/>
            </a:pPr>
            <a:r>
              <a:rPr lang="en-US" sz="2200" b="1" dirty="0">
                <a:solidFill>
                  <a:srgbClr val="C00000"/>
                </a:solidFill>
              </a:rPr>
              <a:t>This approach would permit mergers that entrench the existing coordination and prevent price from falling</a:t>
            </a:r>
          </a:p>
          <a:p>
            <a:pPr marL="640080" lvl="1" indent="-182880">
              <a:spcBef>
                <a:spcPts val="1200"/>
              </a:spcBef>
              <a:defRPr/>
            </a:pPr>
            <a:r>
              <a:rPr lang="en-US" sz="2200" dirty="0">
                <a:solidFill>
                  <a:srgbClr val="7030A0"/>
                </a:solidFill>
              </a:rPr>
              <a:t>Where the coordination is identified, market should be defined narrowly.  The </a:t>
            </a:r>
            <a:r>
              <a:rPr lang="en-US" sz="2200" dirty="0" err="1">
                <a:solidFill>
                  <a:srgbClr val="7030A0"/>
                </a:solidFill>
              </a:rPr>
              <a:t>SSNIP</a:t>
            </a:r>
            <a:r>
              <a:rPr lang="en-US" sz="2200" dirty="0">
                <a:solidFill>
                  <a:srgbClr val="7030A0"/>
                </a:solidFill>
              </a:rPr>
              <a:t> should be based on the competitive price, not the cartel price</a:t>
            </a:r>
          </a:p>
          <a:p>
            <a:pPr marL="640080" lvl="1" indent="-182880">
              <a:spcBef>
                <a:spcPts val="1200"/>
              </a:spcBef>
              <a:defRPr/>
            </a:pPr>
            <a:r>
              <a:rPr lang="en-US" sz="2200" b="1" dirty="0">
                <a:solidFill>
                  <a:srgbClr val="00B050"/>
                </a:solidFill>
              </a:rPr>
              <a:t>However, in practice, this caveat is generally missed by the Agencies </a:t>
            </a:r>
          </a:p>
          <a:p>
            <a:pPr marL="457200" lvl="1" indent="0">
              <a:spcBef>
                <a:spcPts val="1200"/>
              </a:spcBef>
              <a:buNone/>
              <a:defRPr/>
            </a:pPr>
            <a:endParaRPr lang="en-US" sz="2300" dirty="0"/>
          </a:p>
          <a:p>
            <a:pPr marL="182880" indent="-182880" fontAlgn="auto">
              <a:spcAft>
                <a:spcPts val="0"/>
              </a:spcAft>
              <a:buFont typeface="Arial" pitchFamily="34" charset="0"/>
              <a:buChar char="•"/>
              <a:defRPr/>
            </a:pPr>
            <a:endParaRPr lang="en-US" sz="2100" dirty="0"/>
          </a:p>
        </p:txBody>
      </p:sp>
      <p:sp>
        <p:nvSpPr>
          <p:cNvPr id="368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80A6695C-2894-4FBD-B381-6FB799BDDF3A}" type="slidenum">
              <a:rPr lang="en-US" altLang="en-US" sz="1400" smtClean="0">
                <a:solidFill>
                  <a:srgbClr val="FFFFFF"/>
                </a:solidFill>
                <a:latin typeface="Tahoma" pitchFamily="34" charset="0"/>
              </a:rPr>
              <a:pPr>
                <a:spcBef>
                  <a:spcPct val="0"/>
                </a:spcBef>
                <a:buFontTx/>
                <a:buNone/>
              </a:pPr>
              <a:t>39</a:t>
            </a:fld>
            <a:endParaRPr lang="en-US" altLang="en-US" sz="1400">
              <a:solidFill>
                <a:srgbClr val="FFFFFF"/>
              </a:solidFill>
              <a:latin typeface="Tahoma" pitchFamily="34" charset="0"/>
            </a:endParaRPr>
          </a:p>
        </p:txBody>
      </p:sp>
      <p:cxnSp>
        <p:nvCxnSpPr>
          <p:cNvPr id="5" name="Straight Arrow Connector 4">
            <a:extLst>
              <a:ext uri="{FF2B5EF4-FFF2-40B4-BE49-F238E27FC236}">
                <a16:creationId xmlns:a16="http://schemas.microsoft.com/office/drawing/2014/main" id="{97641A57-B4F1-4635-A90A-65D50F83212B}"/>
              </a:ext>
            </a:extLst>
          </p:cNvPr>
          <p:cNvCxnSpPr>
            <a:cxnSpLocks/>
          </p:cNvCxnSpPr>
          <p:nvPr/>
        </p:nvCxnSpPr>
        <p:spPr>
          <a:xfrm flipH="1">
            <a:off x="7948106" y="5346178"/>
            <a:ext cx="744687" cy="4439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E7C0258-A7CD-4E52-9AB9-F9837A5702DC}"/>
              </a:ext>
            </a:extLst>
          </p:cNvPr>
          <p:cNvSpPr txBox="1"/>
          <p:nvPr/>
        </p:nvSpPr>
        <p:spPr>
          <a:xfrm>
            <a:off x="8774987" y="4779925"/>
            <a:ext cx="2919359" cy="1754326"/>
          </a:xfrm>
          <a:prstGeom prst="rect">
            <a:avLst/>
          </a:prstGeom>
          <a:noFill/>
          <a:ln w="38100">
            <a:solidFill>
              <a:srgbClr val="0070C0"/>
            </a:solidFill>
          </a:ln>
        </p:spPr>
        <p:txBody>
          <a:bodyPr wrap="square" rtlCol="0">
            <a:spAutoFit/>
          </a:bodyPr>
          <a:lstStyle/>
          <a:p>
            <a:r>
              <a:rPr lang="en-US" b="1" i="1" dirty="0">
                <a:solidFill>
                  <a:srgbClr val="0070C0"/>
                </a:solidFill>
              </a:rPr>
              <a:t>The problem is that it is hard to determine whether the firms are coordinating in the pre-merger market. And economists generally assume they are not.</a:t>
            </a:r>
          </a:p>
        </p:txBody>
      </p:sp>
      <p:cxnSp>
        <p:nvCxnSpPr>
          <p:cNvPr id="7" name="Straight Arrow Connector 6">
            <a:extLst>
              <a:ext uri="{FF2B5EF4-FFF2-40B4-BE49-F238E27FC236}">
                <a16:creationId xmlns:a16="http://schemas.microsoft.com/office/drawing/2014/main" id="{1C2C6640-53BC-4430-9EDF-32C0ECB81D4B}"/>
              </a:ext>
            </a:extLst>
          </p:cNvPr>
          <p:cNvCxnSpPr>
            <a:cxnSpLocks/>
          </p:cNvCxnSpPr>
          <p:nvPr/>
        </p:nvCxnSpPr>
        <p:spPr>
          <a:xfrm flipH="1">
            <a:off x="7865913" y="2674871"/>
            <a:ext cx="744687" cy="4439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C1DF4ED-8503-4ABF-B29A-797763609D5C}"/>
              </a:ext>
            </a:extLst>
          </p:cNvPr>
          <p:cNvSpPr txBox="1"/>
          <p:nvPr/>
        </p:nvSpPr>
        <p:spPr>
          <a:xfrm>
            <a:off x="8774987" y="1918462"/>
            <a:ext cx="2512887" cy="1200329"/>
          </a:xfrm>
          <a:prstGeom prst="rect">
            <a:avLst/>
          </a:prstGeom>
          <a:noFill/>
          <a:ln w="38100">
            <a:solidFill>
              <a:srgbClr val="0070C0"/>
            </a:solidFill>
          </a:ln>
        </p:spPr>
        <p:txBody>
          <a:bodyPr wrap="square" rtlCol="0">
            <a:spAutoFit/>
          </a:bodyPr>
          <a:lstStyle/>
          <a:p>
            <a:r>
              <a:rPr lang="en-US" b="1" i="1" dirty="0">
                <a:solidFill>
                  <a:srgbClr val="0070C0"/>
                </a:solidFill>
              </a:rPr>
              <a:t>See fn.19 (p.785);  </a:t>
            </a:r>
          </a:p>
          <a:p>
            <a:endParaRPr lang="en-US" b="1" i="1" dirty="0">
              <a:solidFill>
                <a:srgbClr val="0070C0"/>
              </a:solidFill>
            </a:endParaRPr>
          </a:p>
          <a:p>
            <a:r>
              <a:rPr lang="en-US" b="1" i="1" dirty="0">
                <a:solidFill>
                  <a:srgbClr val="0070C0"/>
                </a:solidFill>
                <a:highlight>
                  <a:srgbClr val="FBE5D6"/>
                </a:highlight>
              </a:rPr>
              <a:t>See illustrative diagram on next slide</a:t>
            </a:r>
          </a:p>
        </p:txBody>
      </p:sp>
    </p:spTree>
    <p:extLst>
      <p:ext uri="{BB962C8B-B14F-4D97-AF65-F5344CB8AC3E}">
        <p14:creationId xmlns:p14="http://schemas.microsoft.com/office/powerpoint/2010/main" val="2286398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907BD-456B-4F65-923E-E3489E73C384}"/>
              </a:ext>
            </a:extLst>
          </p:cNvPr>
          <p:cNvSpPr>
            <a:spLocks noGrp="1"/>
          </p:cNvSpPr>
          <p:nvPr>
            <p:ph type="title"/>
          </p:nvPr>
        </p:nvSpPr>
        <p:spPr/>
        <p:txBody>
          <a:bodyPr/>
          <a:lstStyle/>
          <a:p>
            <a:r>
              <a:rPr lang="en-US" dirty="0"/>
              <a:t>What is a Market?</a:t>
            </a:r>
          </a:p>
        </p:txBody>
      </p:sp>
      <p:sp>
        <p:nvSpPr>
          <p:cNvPr id="3" name="Content Placeholder 2">
            <a:extLst>
              <a:ext uri="{FF2B5EF4-FFF2-40B4-BE49-F238E27FC236}">
                <a16:creationId xmlns:a16="http://schemas.microsoft.com/office/drawing/2014/main" id="{6306AD12-8671-49EC-B692-C5A837C9DC8A}"/>
              </a:ext>
            </a:extLst>
          </p:cNvPr>
          <p:cNvSpPr>
            <a:spLocks noGrp="1"/>
          </p:cNvSpPr>
          <p:nvPr>
            <p:ph idx="1"/>
          </p:nvPr>
        </p:nvSpPr>
        <p:spPr>
          <a:xfrm>
            <a:off x="704636" y="1517400"/>
            <a:ext cx="10515600" cy="4667251"/>
          </a:xfrm>
        </p:spPr>
        <p:txBody>
          <a:bodyPr>
            <a:normAutofit/>
          </a:bodyPr>
          <a:lstStyle/>
          <a:p>
            <a:r>
              <a:rPr lang="en-US" sz="2000" dirty="0"/>
              <a:t>Outside of antitrust, the term “market” is used in a variety of ways</a:t>
            </a:r>
          </a:p>
          <a:p>
            <a:pPr lvl="1"/>
            <a:r>
              <a:rPr lang="en-US" sz="1800" dirty="0"/>
              <a:t>A place where you buy stuff (supermarket; </a:t>
            </a:r>
            <a:r>
              <a:rPr lang="en-US" sz="1800" dirty="0" err="1"/>
              <a:t>WalMart</a:t>
            </a:r>
            <a:r>
              <a:rPr lang="en-US" sz="1800" dirty="0"/>
              <a:t>) </a:t>
            </a:r>
          </a:p>
          <a:p>
            <a:pPr lvl="1"/>
            <a:r>
              <a:rPr lang="en-US" sz="1800" dirty="0"/>
              <a:t>A place where buyers and sellers meet (farmers market; stock market) </a:t>
            </a:r>
          </a:p>
          <a:p>
            <a:pPr lvl="1"/>
            <a:r>
              <a:rPr lang="en-US" sz="1800" dirty="0"/>
              <a:t>A collection of interacting buyers and sellers more generally (labor market)</a:t>
            </a:r>
          </a:p>
          <a:p>
            <a:r>
              <a:rPr lang="en-US" sz="2000" dirty="0"/>
              <a:t>Antitrust has its own idea – “A collection of products that are sufficiently close substitutes for one another” that are called a “relevant market”</a:t>
            </a:r>
          </a:p>
          <a:p>
            <a:pPr lvl="1"/>
            <a:r>
              <a:rPr lang="en-US" sz="1800" dirty="0"/>
              <a:t>But what does “sufficiently close” mean?</a:t>
            </a:r>
          </a:p>
          <a:p>
            <a:pPr lvl="1"/>
            <a:r>
              <a:rPr lang="en-US" sz="1800" dirty="0"/>
              <a:t>In </a:t>
            </a:r>
            <a:r>
              <a:rPr lang="en-US" sz="1800" i="1" dirty="0" err="1"/>
              <a:t>duPont</a:t>
            </a:r>
            <a:r>
              <a:rPr lang="en-US" sz="1800" i="1" dirty="0"/>
              <a:t> </a:t>
            </a:r>
            <a:r>
              <a:rPr lang="en-US" sz="1800" dirty="0"/>
              <a:t>(1956), the Court referred to products being “reasonably interchangeable”</a:t>
            </a:r>
          </a:p>
          <a:p>
            <a:pPr lvl="1"/>
            <a:r>
              <a:rPr lang="en-US" sz="1800" dirty="0"/>
              <a:t>It suggested using the “cross-elasticity of demand” as a measure</a:t>
            </a:r>
          </a:p>
          <a:p>
            <a:r>
              <a:rPr lang="en-US" sz="2000" dirty="0"/>
              <a:t>What drives the antitrust definition: </a:t>
            </a:r>
          </a:p>
          <a:p>
            <a:pPr lvl="1"/>
            <a:r>
              <a:rPr lang="en-US" sz="1800" dirty="0"/>
              <a:t>To identify the set of products that constrain the prices of one another, </a:t>
            </a:r>
          </a:p>
          <a:p>
            <a:pPr lvl="1"/>
            <a:r>
              <a:rPr lang="en-US" sz="1800" dirty="0"/>
              <a:t>In mergers, the set of products that constrain the prices of the merged firm </a:t>
            </a:r>
          </a:p>
          <a:p>
            <a:pPr lvl="1"/>
            <a:r>
              <a:rPr lang="en-US" sz="1800" dirty="0"/>
              <a:t>In monopolization, the set of products that constrain the monopolist’s price</a:t>
            </a:r>
            <a:endParaRPr lang="en-US" sz="2200" i="1" dirty="0">
              <a:solidFill>
                <a:srgbClr val="C00000"/>
              </a:solidFill>
            </a:endParaRPr>
          </a:p>
          <a:p>
            <a:pPr lvl="1"/>
            <a:endParaRPr lang="en-US" sz="1800" dirty="0"/>
          </a:p>
          <a:p>
            <a:pPr lvl="1"/>
            <a:endParaRPr lang="en-US" sz="1800" dirty="0"/>
          </a:p>
        </p:txBody>
      </p:sp>
      <p:sp>
        <p:nvSpPr>
          <p:cNvPr id="4" name="Slide Number Placeholder 3">
            <a:extLst>
              <a:ext uri="{FF2B5EF4-FFF2-40B4-BE49-F238E27FC236}">
                <a16:creationId xmlns:a16="http://schemas.microsoft.com/office/drawing/2014/main" id="{B2001347-4BFE-4088-A66F-3C531BC0B601}"/>
              </a:ext>
            </a:extLst>
          </p:cNvPr>
          <p:cNvSpPr>
            <a:spLocks noGrp="1"/>
          </p:cNvSpPr>
          <p:nvPr>
            <p:ph type="sldNum" sz="quarter" idx="12"/>
          </p:nvPr>
        </p:nvSpPr>
        <p:spPr/>
        <p:txBody>
          <a:bodyPr/>
          <a:lstStyle/>
          <a:p>
            <a:fld id="{A3FA0A93-60EE-4E9D-852F-604094E61050}" type="slidenum">
              <a:rPr lang="en-US" smtClean="0"/>
              <a:t>4</a:t>
            </a:fld>
            <a:endParaRPr lang="en-US"/>
          </a:p>
        </p:txBody>
      </p:sp>
    </p:spTree>
    <p:extLst>
      <p:ext uri="{BB962C8B-B14F-4D97-AF65-F5344CB8AC3E}">
        <p14:creationId xmlns:p14="http://schemas.microsoft.com/office/powerpoint/2010/main" val="9791857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F5D6-F746-4133-88F1-B3FCB3EB6577}"/>
              </a:ext>
            </a:extLst>
          </p:cNvPr>
          <p:cNvSpPr>
            <a:spLocks noGrp="1"/>
          </p:cNvSpPr>
          <p:nvPr>
            <p:ph type="title"/>
          </p:nvPr>
        </p:nvSpPr>
        <p:spPr>
          <a:xfrm>
            <a:off x="820386" y="365125"/>
            <a:ext cx="10515600" cy="1325563"/>
          </a:xfrm>
        </p:spPr>
        <p:txBody>
          <a:bodyPr>
            <a:normAutofit fontScale="90000"/>
          </a:bodyPr>
          <a:lstStyle/>
          <a:p>
            <a:pPr lvl="0" eaLnBrk="0" fontAlgn="base" hangingPunct="0">
              <a:lnSpc>
                <a:spcPct val="100000"/>
              </a:lnSpc>
              <a:spcAft>
                <a:spcPct val="0"/>
              </a:spcAft>
            </a:pPr>
            <a:br>
              <a:rPr kumimoji="0" lang="en-US" altLang="en-US" sz="3600" i="0" u="none" strike="noStrike" cap="none" normalizeH="0" baseline="0" dirty="0">
                <a:ln>
                  <a:noFill/>
                </a:ln>
                <a:solidFill>
                  <a:schemeClr val="tx1"/>
                </a:solidFill>
                <a:effectLst/>
                <a:latin typeface="Arial" panose="020B0604020202020204" pitchFamily="34" charset="0"/>
              </a:rPr>
            </a:br>
            <a:r>
              <a:rPr lang="en-US" altLang="en-US" sz="3600" dirty="0"/>
              <a:t>Price Increases Above the Joint Profit-Maximizing Level are Unprofitable</a:t>
            </a:r>
            <a:br>
              <a:rPr kumimoji="0" lang="en-US" altLang="en-US" sz="2000" b="0" i="0" u="none" strike="noStrike" cap="none" normalizeH="0" baseline="0" dirty="0">
                <a:ln>
                  <a:noFill/>
                </a:ln>
                <a:solidFill>
                  <a:schemeClr val="tx1"/>
                </a:solidFill>
                <a:effectLst/>
              </a:rPr>
            </a:br>
            <a:endParaRPr lang="en-US" dirty="0"/>
          </a:p>
        </p:txBody>
      </p:sp>
      <p:sp>
        <p:nvSpPr>
          <p:cNvPr id="3" name="Content Placeholder 2">
            <a:extLst>
              <a:ext uri="{FF2B5EF4-FFF2-40B4-BE49-F238E27FC236}">
                <a16:creationId xmlns:a16="http://schemas.microsoft.com/office/drawing/2014/main" id="{F737AC8F-62E0-4FCA-A275-29C41A7216F9}"/>
              </a:ext>
            </a:extLst>
          </p:cNvPr>
          <p:cNvSpPr>
            <a:spLocks noGrp="1"/>
          </p:cNvSpPr>
          <p:nvPr>
            <p:ph idx="1"/>
          </p:nvPr>
        </p:nvSpPr>
        <p:spPr>
          <a:xfrm>
            <a:off x="470555" y="1514779"/>
            <a:ext cx="10515600" cy="4351338"/>
          </a:xfrm>
        </p:spPr>
        <p:txBody>
          <a:bodyPr/>
          <a:lstStyle/>
          <a:p>
            <a:pPr marL="0" indent="0">
              <a:buNone/>
            </a:pPr>
            <a:r>
              <a:rPr lang="en-US" dirty="0"/>
              <a:t> </a:t>
            </a:r>
          </a:p>
        </p:txBody>
      </p:sp>
      <p:sp>
        <p:nvSpPr>
          <p:cNvPr id="10" name="Rectangle 7">
            <a:extLst>
              <a:ext uri="{FF2B5EF4-FFF2-40B4-BE49-F238E27FC236}">
                <a16:creationId xmlns:a16="http://schemas.microsoft.com/office/drawing/2014/main" id="{DFBBA1E3-203F-401E-A43B-10E6EFDA8837}"/>
              </a:ext>
            </a:extLst>
          </p:cNvPr>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2" name="Group 11">
            <a:extLst>
              <a:ext uri="{FF2B5EF4-FFF2-40B4-BE49-F238E27FC236}">
                <a16:creationId xmlns:a16="http://schemas.microsoft.com/office/drawing/2014/main" id="{087DF5F5-D777-4FEF-8A5D-18A6ECB0B93B}"/>
              </a:ext>
            </a:extLst>
          </p:cNvPr>
          <p:cNvGrpSpPr/>
          <p:nvPr/>
        </p:nvGrpSpPr>
        <p:grpSpPr>
          <a:xfrm>
            <a:off x="1643866" y="1690688"/>
            <a:ext cx="5546121" cy="4920537"/>
            <a:chOff x="-176193" y="1"/>
            <a:chExt cx="5546593" cy="4920786"/>
          </a:xfrm>
        </p:grpSpPr>
        <p:grpSp>
          <p:nvGrpSpPr>
            <p:cNvPr id="13" name="Group 12">
              <a:extLst>
                <a:ext uri="{FF2B5EF4-FFF2-40B4-BE49-F238E27FC236}">
                  <a16:creationId xmlns:a16="http://schemas.microsoft.com/office/drawing/2014/main" id="{00946A08-6579-4CF6-9D04-9AF956785EB5}"/>
                </a:ext>
              </a:extLst>
            </p:cNvPr>
            <p:cNvGrpSpPr/>
            <p:nvPr/>
          </p:nvGrpSpPr>
          <p:grpSpPr>
            <a:xfrm>
              <a:off x="519249" y="47708"/>
              <a:ext cx="4851151" cy="4873079"/>
              <a:chOff x="-45294" y="0"/>
              <a:chExt cx="4851151" cy="4873079"/>
            </a:xfrm>
          </p:grpSpPr>
          <p:sp>
            <p:nvSpPr>
              <p:cNvPr id="15" name="Text Box 71">
                <a:extLst>
                  <a:ext uri="{FF2B5EF4-FFF2-40B4-BE49-F238E27FC236}">
                    <a16:creationId xmlns:a16="http://schemas.microsoft.com/office/drawing/2014/main" id="{8B3E4D96-71C0-4B8E-B547-8CB4EB519871}"/>
                  </a:ext>
                </a:extLst>
              </p:cNvPr>
              <p:cNvSpPr txBox="1"/>
              <p:nvPr/>
            </p:nvSpPr>
            <p:spPr>
              <a:xfrm>
                <a:off x="119269" y="4381169"/>
                <a:ext cx="302149" cy="294198"/>
              </a:xfrm>
              <a:prstGeom prst="rect">
                <a:avLst/>
              </a:prstGeom>
              <a:solidFill>
                <a:schemeClr val="lt1"/>
              </a:solidFill>
              <a:ln w="190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C</a:t>
                </a:r>
                <a:endParaRPr lang="en-US" sz="1200" dirty="0">
                  <a:effectLst/>
                  <a:latin typeface="Times New Roman" panose="02020603050405020304" pitchFamily="18" charset="0"/>
                  <a:ea typeface="Times New Roman" panose="02020603050405020304" pitchFamily="18" charset="0"/>
                </a:endParaRPr>
              </a:p>
            </p:txBody>
          </p:sp>
          <p:grpSp>
            <p:nvGrpSpPr>
              <p:cNvPr id="16" name="Group 15">
                <a:extLst>
                  <a:ext uri="{FF2B5EF4-FFF2-40B4-BE49-F238E27FC236}">
                    <a16:creationId xmlns:a16="http://schemas.microsoft.com/office/drawing/2014/main" id="{B14EA0C4-77C3-4FD4-B025-9E117A28FB9F}"/>
                  </a:ext>
                </a:extLst>
              </p:cNvPr>
              <p:cNvGrpSpPr/>
              <p:nvPr/>
            </p:nvGrpSpPr>
            <p:grpSpPr>
              <a:xfrm>
                <a:off x="-45294" y="0"/>
                <a:ext cx="4851151" cy="4873079"/>
                <a:chOff x="-45294" y="0"/>
                <a:chExt cx="4851151" cy="4873079"/>
              </a:xfrm>
            </p:grpSpPr>
            <p:sp>
              <p:nvSpPr>
                <p:cNvPr id="17" name="Text Box 72">
                  <a:extLst>
                    <a:ext uri="{FF2B5EF4-FFF2-40B4-BE49-F238E27FC236}">
                      <a16:creationId xmlns:a16="http://schemas.microsoft.com/office/drawing/2014/main" id="{B1A264CF-F278-4FB8-BC40-F3D08E655B1C}"/>
                    </a:ext>
                  </a:extLst>
                </p:cNvPr>
                <p:cNvSpPr txBox="1"/>
                <p:nvPr/>
              </p:nvSpPr>
              <p:spPr>
                <a:xfrm>
                  <a:off x="2204231" y="4409653"/>
                  <a:ext cx="413468" cy="294198"/>
                </a:xfrm>
                <a:prstGeom prst="rect">
                  <a:avLst/>
                </a:prstGeom>
                <a:noFill/>
                <a:ln w="190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solidFill>
                        <a:srgbClr val="00B050"/>
                      </a:solidFill>
                      <a:effectLst/>
                      <a:latin typeface="Times New Roman" panose="02020603050405020304" pitchFamily="18" charset="0"/>
                      <a:ea typeface="Times New Roman" panose="02020603050405020304" pitchFamily="18" charset="0"/>
                    </a:rPr>
                    <a:t>P</a:t>
                  </a:r>
                  <a:r>
                    <a:rPr lang="en-US" sz="1600" b="1" baseline="30000" dirty="0">
                      <a:solidFill>
                        <a:srgbClr val="00B050"/>
                      </a:solidFill>
                      <a:latin typeface="Times New Roman" panose="02020603050405020304" pitchFamily="18" charset="0"/>
                      <a:ea typeface="Times New Roman" panose="02020603050405020304" pitchFamily="18" charset="0"/>
                    </a:rPr>
                    <a:t>*</a:t>
                  </a:r>
                  <a:endParaRPr lang="en-US" sz="1400" b="1" baseline="30000" dirty="0">
                    <a:solidFill>
                      <a:srgbClr val="00B050"/>
                    </a:solidFill>
                    <a:effectLst/>
                    <a:latin typeface="Times New Roman" panose="02020603050405020304" pitchFamily="18" charset="0"/>
                    <a:ea typeface="Times New Roman" panose="02020603050405020304" pitchFamily="18" charset="0"/>
                  </a:endParaRPr>
                </a:p>
              </p:txBody>
            </p:sp>
            <p:grpSp>
              <p:nvGrpSpPr>
                <p:cNvPr id="18" name="Group 17">
                  <a:extLst>
                    <a:ext uri="{FF2B5EF4-FFF2-40B4-BE49-F238E27FC236}">
                      <a16:creationId xmlns:a16="http://schemas.microsoft.com/office/drawing/2014/main" id="{7DF687D0-4E6E-44A2-B2C7-583C1A415904}"/>
                    </a:ext>
                  </a:extLst>
                </p:cNvPr>
                <p:cNvGrpSpPr/>
                <p:nvPr/>
              </p:nvGrpSpPr>
              <p:grpSpPr>
                <a:xfrm>
                  <a:off x="-45294" y="0"/>
                  <a:ext cx="4851151" cy="4873079"/>
                  <a:chOff x="-45294" y="0"/>
                  <a:chExt cx="4851151" cy="4873079"/>
                </a:xfrm>
              </p:grpSpPr>
              <p:grpSp>
                <p:nvGrpSpPr>
                  <p:cNvPr id="19" name="Group 18">
                    <a:extLst>
                      <a:ext uri="{FF2B5EF4-FFF2-40B4-BE49-F238E27FC236}">
                        <a16:creationId xmlns:a16="http://schemas.microsoft.com/office/drawing/2014/main" id="{EC2F53D0-B158-437C-A370-CA9A2433C7DA}"/>
                      </a:ext>
                    </a:extLst>
                  </p:cNvPr>
                  <p:cNvGrpSpPr/>
                  <p:nvPr/>
                </p:nvGrpSpPr>
                <p:grpSpPr>
                  <a:xfrm>
                    <a:off x="-45294" y="0"/>
                    <a:ext cx="4851151" cy="4631927"/>
                    <a:chOff x="-45294" y="0"/>
                    <a:chExt cx="4851151" cy="4631927"/>
                  </a:xfrm>
                </p:grpSpPr>
                <p:grpSp>
                  <p:nvGrpSpPr>
                    <p:cNvPr id="21" name="Group 20">
                      <a:extLst>
                        <a:ext uri="{FF2B5EF4-FFF2-40B4-BE49-F238E27FC236}">
                          <a16:creationId xmlns:a16="http://schemas.microsoft.com/office/drawing/2014/main" id="{CB3E79CA-B463-4E66-B5AE-B40289675DF0}"/>
                        </a:ext>
                      </a:extLst>
                    </p:cNvPr>
                    <p:cNvGrpSpPr/>
                    <p:nvPr/>
                  </p:nvGrpSpPr>
                  <p:grpSpPr>
                    <a:xfrm>
                      <a:off x="-45294" y="0"/>
                      <a:ext cx="4572000" cy="4381170"/>
                      <a:chOff x="-45294" y="0"/>
                      <a:chExt cx="4572000" cy="4381170"/>
                    </a:xfrm>
                  </p:grpSpPr>
                  <p:grpSp>
                    <p:nvGrpSpPr>
                      <p:cNvPr id="23" name="Group 22">
                        <a:extLst>
                          <a:ext uri="{FF2B5EF4-FFF2-40B4-BE49-F238E27FC236}">
                            <a16:creationId xmlns:a16="http://schemas.microsoft.com/office/drawing/2014/main" id="{016F554A-472D-4912-8401-56BCBAB91660}"/>
                          </a:ext>
                        </a:extLst>
                      </p:cNvPr>
                      <p:cNvGrpSpPr/>
                      <p:nvPr/>
                    </p:nvGrpSpPr>
                    <p:grpSpPr>
                      <a:xfrm>
                        <a:off x="-45294" y="0"/>
                        <a:ext cx="4572000" cy="4381170"/>
                        <a:chOff x="-45294" y="0"/>
                        <a:chExt cx="4572000" cy="4381170"/>
                      </a:xfrm>
                    </p:grpSpPr>
                    <p:cxnSp>
                      <p:nvCxnSpPr>
                        <p:cNvPr id="25" name="Straight Connector 24">
                          <a:extLst>
                            <a:ext uri="{FF2B5EF4-FFF2-40B4-BE49-F238E27FC236}">
                              <a16:creationId xmlns:a16="http://schemas.microsoft.com/office/drawing/2014/main" id="{D690ACB1-5F11-4519-92DC-3D871D46BA6D}"/>
                            </a:ext>
                          </a:extLst>
                        </p:cNvPr>
                        <p:cNvCxnSpPr>
                          <a:cxnSpLocks noChangeShapeType="1"/>
                        </p:cNvCxnSpPr>
                        <p:nvPr/>
                      </p:nvCxnSpPr>
                      <p:spPr bwMode="auto">
                        <a:xfrm>
                          <a:off x="0" y="0"/>
                          <a:ext cx="0" cy="43434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cxnSp>
                      <p:nvCxnSpPr>
                        <p:cNvPr id="26" name="Straight Connector 25">
                          <a:extLst>
                            <a:ext uri="{FF2B5EF4-FFF2-40B4-BE49-F238E27FC236}">
                              <a16:creationId xmlns:a16="http://schemas.microsoft.com/office/drawing/2014/main" id="{F4F03CF0-82ED-4842-89F4-5C44EBFCE6E6}"/>
                            </a:ext>
                          </a:extLst>
                        </p:cNvPr>
                        <p:cNvCxnSpPr>
                          <a:cxnSpLocks noChangeShapeType="1"/>
                        </p:cNvCxnSpPr>
                        <p:nvPr/>
                      </p:nvCxnSpPr>
                      <p:spPr bwMode="auto">
                        <a:xfrm>
                          <a:off x="-45294" y="4381170"/>
                          <a:ext cx="45720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27" name="Freeform: Shape 26">
                          <a:extLst>
                            <a:ext uri="{FF2B5EF4-FFF2-40B4-BE49-F238E27FC236}">
                              <a16:creationId xmlns:a16="http://schemas.microsoft.com/office/drawing/2014/main" id="{18F2E3DB-CFCE-473E-BB3F-68E9B3E4BADA}"/>
                            </a:ext>
                          </a:extLst>
                        </p:cNvPr>
                        <p:cNvSpPr>
                          <a:spLocks/>
                        </p:cNvSpPr>
                        <p:nvPr/>
                      </p:nvSpPr>
                      <p:spPr bwMode="auto">
                        <a:xfrm>
                          <a:off x="308344" y="999461"/>
                          <a:ext cx="2057400" cy="3314700"/>
                        </a:xfrm>
                        <a:custGeom>
                          <a:avLst/>
                          <a:gdLst>
                            <a:gd name="T0" fmla="*/ 0 w 2520"/>
                            <a:gd name="T1" fmla="*/ 6840 h 6840"/>
                            <a:gd name="T2" fmla="*/ 2520 w 2520"/>
                            <a:gd name="T3" fmla="*/ 0 h 6840"/>
                          </a:gdLst>
                          <a:ahLst/>
                          <a:cxnLst>
                            <a:cxn ang="0">
                              <a:pos x="T0" y="T1"/>
                            </a:cxn>
                            <a:cxn ang="0">
                              <a:pos x="T2" y="T3"/>
                            </a:cxn>
                          </a:cxnLst>
                          <a:rect l="0" t="0" r="r" b="b"/>
                          <a:pathLst>
                            <a:path w="2520" h="6840">
                              <a:moveTo>
                                <a:pt x="0" y="6840"/>
                              </a:moveTo>
                              <a:cubicBezTo>
                                <a:pt x="735" y="3450"/>
                                <a:pt x="1470" y="60"/>
                                <a:pt x="252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8" name="Freeform: Shape 27">
                          <a:extLst>
                            <a:ext uri="{FF2B5EF4-FFF2-40B4-BE49-F238E27FC236}">
                              <a16:creationId xmlns:a16="http://schemas.microsoft.com/office/drawing/2014/main" id="{FAE78BED-11E6-47FF-86D1-F81A58D9864F}"/>
                            </a:ext>
                          </a:extLst>
                        </p:cNvPr>
                        <p:cNvSpPr>
                          <a:spLocks/>
                        </p:cNvSpPr>
                        <p:nvPr/>
                      </p:nvSpPr>
                      <p:spPr bwMode="auto">
                        <a:xfrm flipH="1">
                          <a:off x="2371060" y="999461"/>
                          <a:ext cx="1943100" cy="3314700"/>
                        </a:xfrm>
                        <a:custGeom>
                          <a:avLst/>
                          <a:gdLst>
                            <a:gd name="T0" fmla="*/ 0 w 2520"/>
                            <a:gd name="T1" fmla="*/ 6840 h 6840"/>
                            <a:gd name="T2" fmla="*/ 2520 w 2520"/>
                            <a:gd name="T3" fmla="*/ 0 h 6840"/>
                          </a:gdLst>
                          <a:ahLst/>
                          <a:cxnLst>
                            <a:cxn ang="0">
                              <a:pos x="T0" y="T1"/>
                            </a:cxn>
                            <a:cxn ang="0">
                              <a:pos x="T2" y="T3"/>
                            </a:cxn>
                          </a:cxnLst>
                          <a:rect l="0" t="0" r="r" b="b"/>
                          <a:pathLst>
                            <a:path w="2520" h="6840">
                              <a:moveTo>
                                <a:pt x="0" y="6840"/>
                              </a:moveTo>
                              <a:cubicBezTo>
                                <a:pt x="735" y="3450"/>
                                <a:pt x="1470" y="60"/>
                                <a:pt x="252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cxnSp>
                    <p:nvCxnSpPr>
                      <p:cNvPr id="24" name="Straight Connector 23">
                        <a:extLst>
                          <a:ext uri="{FF2B5EF4-FFF2-40B4-BE49-F238E27FC236}">
                            <a16:creationId xmlns:a16="http://schemas.microsoft.com/office/drawing/2014/main" id="{9DFD1D84-F657-4D49-BEF6-B485579C15D6}"/>
                          </a:ext>
                        </a:extLst>
                      </p:cNvPr>
                      <p:cNvCxnSpPr>
                        <a:cxnSpLocks noChangeShapeType="1"/>
                      </p:cNvCxnSpPr>
                      <p:nvPr/>
                    </p:nvCxnSpPr>
                    <p:spPr bwMode="auto">
                      <a:xfrm>
                        <a:off x="2369489" y="1001864"/>
                        <a:ext cx="0" cy="3314700"/>
                      </a:xfrm>
                      <a:prstGeom prst="line">
                        <a:avLst/>
                      </a:prstGeom>
                      <a:noFill/>
                      <a:ln w="19050">
                        <a:solidFill>
                          <a:srgbClr val="00B050"/>
                        </a:solidFill>
                        <a:round/>
                        <a:headEnd/>
                        <a:tailEnd/>
                      </a:ln>
                      <a:extLst>
                        <a:ext uri="{909E8E84-426E-40DD-AFC4-6F175D3DCCD1}">
                          <a14:hiddenFill xmlns:a14="http://schemas.microsoft.com/office/drawing/2010/main">
                            <a:noFill/>
                          </a14:hiddenFill>
                        </a:ext>
                      </a:extLst>
                    </p:spPr>
                  </p:cxnSp>
                </p:grpSp>
                <p:sp>
                  <p:nvSpPr>
                    <p:cNvPr id="22" name="Text Box 73">
                      <a:extLst>
                        <a:ext uri="{FF2B5EF4-FFF2-40B4-BE49-F238E27FC236}">
                          <a16:creationId xmlns:a16="http://schemas.microsoft.com/office/drawing/2014/main" id="{02D86DF6-4247-4C6F-90B0-A1975C095F42}"/>
                        </a:ext>
                      </a:extLst>
                    </p:cNvPr>
                    <p:cNvSpPr txBox="1"/>
                    <p:nvPr/>
                  </p:nvSpPr>
                  <p:spPr>
                    <a:xfrm>
                      <a:off x="4079019" y="4349363"/>
                      <a:ext cx="726838" cy="282564"/>
                    </a:xfrm>
                    <a:prstGeom prst="rect">
                      <a:avLst/>
                    </a:prstGeom>
                    <a:noFill/>
                    <a:ln w="190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effectLst/>
                          <a:latin typeface="Times New Roman" panose="02020603050405020304" pitchFamily="18" charset="0"/>
                          <a:ea typeface="Times New Roman" panose="02020603050405020304" pitchFamily="18" charset="0"/>
                        </a:rPr>
                        <a:t>Price</a:t>
                      </a:r>
                      <a:endParaRPr lang="en-US" sz="1600" dirty="0">
                        <a:effectLst/>
                        <a:latin typeface="Times New Roman" panose="02020603050405020304" pitchFamily="18" charset="0"/>
                        <a:ea typeface="Times New Roman" panose="02020603050405020304" pitchFamily="18" charset="0"/>
                      </a:endParaRPr>
                    </a:p>
                  </p:txBody>
                </p:sp>
              </p:grpSp>
              <p:sp>
                <p:nvSpPr>
                  <p:cNvPr id="20" name="Text Box 74">
                    <a:extLst>
                      <a:ext uri="{FF2B5EF4-FFF2-40B4-BE49-F238E27FC236}">
                        <a16:creationId xmlns:a16="http://schemas.microsoft.com/office/drawing/2014/main" id="{59FC45E4-EEF0-4834-8F86-593668DEB1D7}"/>
                      </a:ext>
                    </a:extLst>
                  </p:cNvPr>
                  <p:cNvSpPr txBox="1"/>
                  <p:nvPr/>
                </p:nvSpPr>
                <p:spPr>
                  <a:xfrm>
                    <a:off x="2010041" y="4660966"/>
                    <a:ext cx="682546" cy="212113"/>
                  </a:xfrm>
                  <a:prstGeom prst="rect">
                    <a:avLst/>
                  </a:prstGeom>
                  <a:noFill/>
                  <a:ln w="190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400" b="1" dirty="0">
                        <a:solidFill>
                          <a:srgbClr val="00B050"/>
                        </a:solidFill>
                        <a:effectLst/>
                        <a:latin typeface="Times New Roman" panose="02020603050405020304" pitchFamily="18" charset="0"/>
                        <a:ea typeface="Times New Roman" panose="02020603050405020304" pitchFamily="18" charset="0"/>
                      </a:rPr>
                      <a:t>$200</a:t>
                    </a:r>
                    <a:endParaRPr lang="en-US" sz="1400" dirty="0">
                      <a:solidFill>
                        <a:srgbClr val="00B050"/>
                      </a:solidFill>
                      <a:effectLst/>
                      <a:latin typeface="Times New Roman" panose="02020603050405020304" pitchFamily="18" charset="0"/>
                      <a:ea typeface="Times New Roman" panose="02020603050405020304" pitchFamily="18" charset="0"/>
                    </a:endParaRPr>
                  </a:p>
                </p:txBody>
              </p:sp>
            </p:grpSp>
          </p:grpSp>
        </p:grpSp>
        <p:sp>
          <p:nvSpPr>
            <p:cNvPr id="14" name="Text Box 75">
              <a:extLst>
                <a:ext uri="{FF2B5EF4-FFF2-40B4-BE49-F238E27FC236}">
                  <a16:creationId xmlns:a16="http://schemas.microsoft.com/office/drawing/2014/main" id="{5F84EA5E-D7D5-400B-8360-E47A156DC4ED}"/>
                </a:ext>
              </a:extLst>
            </p:cNvPr>
            <p:cNvSpPr txBox="1"/>
            <p:nvPr/>
          </p:nvSpPr>
          <p:spPr>
            <a:xfrm>
              <a:off x="-176193" y="1"/>
              <a:ext cx="891812" cy="219287"/>
            </a:xfrm>
            <a:prstGeom prst="rect">
              <a:avLst/>
            </a:prstGeom>
            <a:noFill/>
            <a:ln w="190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effectLst/>
                  <a:latin typeface="Times New Roman" panose="02020603050405020304" pitchFamily="18" charset="0"/>
                  <a:ea typeface="Times New Roman" panose="02020603050405020304" pitchFamily="18" charset="0"/>
                </a:rPr>
                <a:t>Profits</a:t>
              </a:r>
              <a:endParaRPr lang="en-US" sz="1600" dirty="0">
                <a:effectLst/>
                <a:latin typeface="Times New Roman" panose="02020603050405020304" pitchFamily="18" charset="0"/>
                <a:ea typeface="Times New Roman" panose="02020603050405020304" pitchFamily="18" charset="0"/>
              </a:endParaRPr>
            </a:p>
          </p:txBody>
        </p:sp>
      </p:grpSp>
      <p:sp>
        <p:nvSpPr>
          <p:cNvPr id="29" name="Text Box 72">
            <a:extLst>
              <a:ext uri="{FF2B5EF4-FFF2-40B4-BE49-F238E27FC236}">
                <a16:creationId xmlns:a16="http://schemas.microsoft.com/office/drawing/2014/main" id="{B1A264CF-F278-4FB8-BC40-F3D08E655B1C}"/>
              </a:ext>
            </a:extLst>
          </p:cNvPr>
          <p:cNvSpPr txBox="1"/>
          <p:nvPr/>
        </p:nvSpPr>
        <p:spPr>
          <a:xfrm>
            <a:off x="5050159" y="6091138"/>
            <a:ext cx="586199" cy="42530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400" b="1" dirty="0">
                <a:solidFill>
                  <a:srgbClr val="C00000"/>
                </a:solidFill>
                <a:effectLst/>
                <a:latin typeface="Times New Roman" panose="02020603050405020304" pitchFamily="18" charset="0"/>
                <a:ea typeface="Times New Roman" panose="02020603050405020304" pitchFamily="18" charset="0"/>
              </a:rPr>
              <a:t>P*+S</a:t>
            </a:r>
          </a:p>
        </p:txBody>
      </p:sp>
      <p:sp>
        <p:nvSpPr>
          <p:cNvPr id="30" name="Text Box 74">
            <a:extLst>
              <a:ext uri="{FF2B5EF4-FFF2-40B4-BE49-F238E27FC236}">
                <a16:creationId xmlns:a16="http://schemas.microsoft.com/office/drawing/2014/main" id="{59FC45E4-EEF0-4834-8F86-593668DEB1D7}"/>
              </a:ext>
            </a:extLst>
          </p:cNvPr>
          <p:cNvSpPr txBox="1"/>
          <p:nvPr/>
        </p:nvSpPr>
        <p:spPr>
          <a:xfrm>
            <a:off x="5074197" y="6399492"/>
            <a:ext cx="586200" cy="42534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400" b="1" dirty="0">
                <a:solidFill>
                  <a:srgbClr val="C00000"/>
                </a:solidFill>
                <a:effectLst/>
                <a:latin typeface="Times New Roman" panose="02020603050405020304" pitchFamily="18" charset="0"/>
                <a:ea typeface="Times New Roman" panose="02020603050405020304" pitchFamily="18" charset="0"/>
              </a:rPr>
              <a:t>$220</a:t>
            </a:r>
          </a:p>
        </p:txBody>
      </p:sp>
      <p:cxnSp>
        <p:nvCxnSpPr>
          <p:cNvPr id="48" name="Straight Connector 47">
            <a:extLst>
              <a:ext uri="{FF2B5EF4-FFF2-40B4-BE49-F238E27FC236}">
                <a16:creationId xmlns:a16="http://schemas.microsoft.com/office/drawing/2014/main" id="{9DFD1D84-F657-4D49-BEF6-B485579C15D6}"/>
              </a:ext>
            </a:extLst>
          </p:cNvPr>
          <p:cNvCxnSpPr>
            <a:cxnSpLocks noChangeShapeType="1"/>
          </p:cNvCxnSpPr>
          <p:nvPr/>
        </p:nvCxnSpPr>
        <p:spPr bwMode="auto">
          <a:xfrm>
            <a:off x="5268974" y="2987039"/>
            <a:ext cx="25588" cy="3061557"/>
          </a:xfrm>
          <a:prstGeom prst="line">
            <a:avLst/>
          </a:prstGeom>
          <a:noFill/>
          <a:ln w="19050">
            <a:solidFill>
              <a:srgbClr val="C00000"/>
            </a:solidFill>
            <a:round/>
            <a:headEnd/>
            <a:tailEnd/>
          </a:ln>
          <a:extLst>
            <a:ext uri="{909E8E84-426E-40DD-AFC4-6F175D3DCCD1}">
              <a14:hiddenFill xmlns:a14="http://schemas.microsoft.com/office/drawing/2010/main">
                <a:noFill/>
              </a14:hiddenFill>
            </a:ext>
          </a:extLst>
        </p:spPr>
      </p:cxnSp>
      <p:sp>
        <p:nvSpPr>
          <p:cNvPr id="6" name="Oval 5"/>
          <p:cNvSpPr/>
          <p:nvPr/>
        </p:nvSpPr>
        <p:spPr>
          <a:xfrm flipV="1">
            <a:off x="4671035" y="2648609"/>
            <a:ext cx="248525" cy="166106"/>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5153745" y="2860146"/>
            <a:ext cx="219639" cy="252924"/>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4" name="Slide Number Placeholder 3">
            <a:extLst>
              <a:ext uri="{FF2B5EF4-FFF2-40B4-BE49-F238E27FC236}">
                <a16:creationId xmlns:a16="http://schemas.microsoft.com/office/drawing/2014/main" id="{59004D07-EDF1-42BB-AA71-39E6BC56AE3B}"/>
              </a:ext>
            </a:extLst>
          </p:cNvPr>
          <p:cNvSpPr>
            <a:spLocks noGrp="1"/>
          </p:cNvSpPr>
          <p:nvPr>
            <p:ph type="sldNum" sz="quarter" idx="12"/>
          </p:nvPr>
        </p:nvSpPr>
        <p:spPr>
          <a:xfrm>
            <a:off x="8537825" y="6256963"/>
            <a:ext cx="2815975" cy="392594"/>
          </a:xfrm>
        </p:spPr>
        <p:txBody>
          <a:bodyPr/>
          <a:lstStyle/>
          <a:p>
            <a:fld id="{DF3631D6-FBAB-464C-8D9A-F9ADA4FEF9F6}" type="slidenum">
              <a:rPr lang="en-US" smtClean="0"/>
              <a:t>40</a:t>
            </a:fld>
            <a:endParaRPr lang="en-US"/>
          </a:p>
        </p:txBody>
      </p:sp>
      <p:cxnSp>
        <p:nvCxnSpPr>
          <p:cNvPr id="11" name="Straight Connector 10">
            <a:extLst>
              <a:ext uri="{FF2B5EF4-FFF2-40B4-BE49-F238E27FC236}">
                <a16:creationId xmlns:a16="http://schemas.microsoft.com/office/drawing/2014/main" id="{A6D33E03-0AAE-4219-ADCF-301851CED551}"/>
              </a:ext>
            </a:extLst>
          </p:cNvPr>
          <p:cNvCxnSpPr>
            <a:cxnSpLocks/>
          </p:cNvCxnSpPr>
          <p:nvPr/>
        </p:nvCxnSpPr>
        <p:spPr>
          <a:xfrm flipH="1">
            <a:off x="2503798" y="2708972"/>
            <a:ext cx="2157744" cy="10086"/>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C17596F-1056-4C7C-80DD-C7B38A16E84C}"/>
              </a:ext>
            </a:extLst>
          </p:cNvPr>
          <p:cNvCxnSpPr>
            <a:cxnSpLocks/>
            <a:stCxn id="50" idx="2"/>
          </p:cNvCxnSpPr>
          <p:nvPr/>
        </p:nvCxnSpPr>
        <p:spPr>
          <a:xfrm flipH="1">
            <a:off x="2429597" y="2986608"/>
            <a:ext cx="2724148" cy="13814"/>
          </a:xfrm>
          <a:prstGeom prst="line">
            <a:avLst/>
          </a:prstGeom>
          <a:ln w="19050">
            <a:prstDash val="sysDash"/>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1094569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5A58E-3FA1-4E3D-8EC3-47BC466158DE}"/>
              </a:ext>
            </a:extLst>
          </p:cNvPr>
          <p:cNvSpPr>
            <a:spLocks noGrp="1"/>
          </p:cNvSpPr>
          <p:nvPr>
            <p:ph type="title"/>
          </p:nvPr>
        </p:nvSpPr>
        <p:spPr/>
        <p:txBody>
          <a:bodyPr/>
          <a:lstStyle/>
          <a:p>
            <a:r>
              <a:rPr lang="en-US" altLang="en-US" dirty="0"/>
              <a:t>The “Cellophane Fallacy”</a:t>
            </a:r>
            <a:endParaRPr lang="en-US" dirty="0"/>
          </a:p>
        </p:txBody>
      </p:sp>
      <p:sp>
        <p:nvSpPr>
          <p:cNvPr id="3" name="Content Placeholder 2">
            <a:extLst>
              <a:ext uri="{FF2B5EF4-FFF2-40B4-BE49-F238E27FC236}">
                <a16:creationId xmlns:a16="http://schemas.microsoft.com/office/drawing/2014/main" id="{89D83A8B-1AAE-4EC9-9E2B-8155115BEDED}"/>
              </a:ext>
            </a:extLst>
          </p:cNvPr>
          <p:cNvSpPr>
            <a:spLocks noGrp="1"/>
          </p:cNvSpPr>
          <p:nvPr>
            <p:ph idx="1"/>
          </p:nvPr>
        </p:nvSpPr>
        <p:spPr>
          <a:xfrm>
            <a:off x="529975" y="1487577"/>
            <a:ext cx="10515600" cy="4895048"/>
          </a:xfrm>
        </p:spPr>
        <p:txBody>
          <a:bodyPr>
            <a:normAutofit fontScale="92500" lnSpcReduction="20000"/>
          </a:bodyPr>
          <a:lstStyle/>
          <a:p>
            <a:r>
              <a:rPr lang="en-US" dirty="0">
                <a:solidFill>
                  <a:srgbClr val="C00000"/>
                </a:solidFill>
              </a:rPr>
              <a:t>In fact, this exact error was made by the Court in the </a:t>
            </a:r>
            <a:r>
              <a:rPr lang="en-US" i="1" dirty="0" err="1">
                <a:solidFill>
                  <a:srgbClr val="C00000"/>
                </a:solidFill>
              </a:rPr>
              <a:t>duPont</a:t>
            </a:r>
            <a:r>
              <a:rPr lang="en-US" i="1" dirty="0">
                <a:solidFill>
                  <a:srgbClr val="C00000"/>
                </a:solidFill>
              </a:rPr>
              <a:t> </a:t>
            </a:r>
            <a:r>
              <a:rPr lang="en-US" dirty="0">
                <a:solidFill>
                  <a:srgbClr val="C00000"/>
                </a:solidFill>
              </a:rPr>
              <a:t>Cellophane case </a:t>
            </a:r>
            <a:r>
              <a:rPr lang="en-US" sz="2200" i="1" dirty="0">
                <a:solidFill>
                  <a:srgbClr val="00B0F0"/>
                </a:solidFill>
              </a:rPr>
              <a:t>(p.511)</a:t>
            </a:r>
            <a:endParaRPr lang="en-US" i="1" dirty="0">
              <a:solidFill>
                <a:srgbClr val="00B0F0"/>
              </a:solidFill>
            </a:endParaRPr>
          </a:p>
          <a:p>
            <a:r>
              <a:rPr lang="en-US" i="1" dirty="0" err="1"/>
              <a:t>duPont</a:t>
            </a:r>
            <a:r>
              <a:rPr lang="en-US" i="1" dirty="0"/>
              <a:t> </a:t>
            </a:r>
            <a:r>
              <a:rPr lang="en-US" dirty="0"/>
              <a:t>was a Section 2 “monopolization” case </a:t>
            </a:r>
          </a:p>
          <a:p>
            <a:pPr lvl="1"/>
            <a:r>
              <a:rPr lang="en-US" dirty="0"/>
              <a:t>DuPont had achieved its monopoly by a series of acquisitions, market division with a European producers and other conduct.</a:t>
            </a:r>
          </a:p>
          <a:p>
            <a:pPr lvl="1"/>
            <a:r>
              <a:rPr lang="en-US" dirty="0">
                <a:solidFill>
                  <a:srgbClr val="C00000"/>
                </a:solidFill>
              </a:rPr>
              <a:t>At the time of the case, </a:t>
            </a:r>
            <a:r>
              <a:rPr lang="en-US" dirty="0" err="1">
                <a:solidFill>
                  <a:srgbClr val="C00000"/>
                </a:solidFill>
              </a:rPr>
              <a:t>duPont</a:t>
            </a:r>
            <a:r>
              <a:rPr lang="en-US" dirty="0">
                <a:solidFill>
                  <a:srgbClr val="C00000"/>
                </a:solidFill>
              </a:rPr>
              <a:t> seemingly was charging the </a:t>
            </a:r>
            <a:br>
              <a:rPr lang="en-US" dirty="0">
                <a:solidFill>
                  <a:srgbClr val="C00000"/>
                </a:solidFill>
              </a:rPr>
            </a:br>
            <a:r>
              <a:rPr lang="en-US" dirty="0">
                <a:solidFill>
                  <a:srgbClr val="C00000"/>
                </a:solidFill>
              </a:rPr>
              <a:t>monopoly (i.e., profit-max) price</a:t>
            </a:r>
          </a:p>
          <a:p>
            <a:r>
              <a:rPr lang="en-US" dirty="0"/>
              <a:t>The Court erroneously evaluated buyer substitution from price increases above the </a:t>
            </a:r>
            <a:r>
              <a:rPr lang="en-US" i="1" dirty="0">
                <a:solidFill>
                  <a:srgbClr val="C00000"/>
                </a:solidFill>
              </a:rPr>
              <a:t>prevailing (i.e., monopoly)</a:t>
            </a:r>
            <a:r>
              <a:rPr lang="en-US" dirty="0">
                <a:solidFill>
                  <a:srgbClr val="C00000"/>
                </a:solidFill>
              </a:rPr>
              <a:t> </a:t>
            </a:r>
            <a:r>
              <a:rPr lang="en-US" i="1" dirty="0">
                <a:solidFill>
                  <a:srgbClr val="C00000"/>
                </a:solidFill>
              </a:rPr>
              <a:t>price</a:t>
            </a:r>
            <a:r>
              <a:rPr lang="en-US" dirty="0">
                <a:solidFill>
                  <a:srgbClr val="C00000"/>
                </a:solidFill>
              </a:rPr>
              <a:t>) </a:t>
            </a:r>
          </a:p>
          <a:p>
            <a:pPr lvl="1"/>
            <a:r>
              <a:rPr lang="en-US" dirty="0"/>
              <a:t>It found that the price increases would lead to substantial substitution to various other </a:t>
            </a:r>
            <a:r>
              <a:rPr lang="en-US" dirty="0">
                <a:solidFill>
                  <a:srgbClr val="C00000"/>
                </a:solidFill>
              </a:rPr>
              <a:t>“flexible wrappings”</a:t>
            </a:r>
            <a:r>
              <a:rPr lang="en-US" dirty="0"/>
              <a:t> </a:t>
            </a:r>
          </a:p>
          <a:p>
            <a:pPr lvl="1"/>
            <a:r>
              <a:rPr lang="en-US" dirty="0"/>
              <a:t>It concluded that the market included these substitutes, which deterred price increases.</a:t>
            </a:r>
          </a:p>
          <a:p>
            <a:pPr lvl="1"/>
            <a:r>
              <a:rPr lang="en-US" dirty="0">
                <a:solidFill>
                  <a:srgbClr val="C00000"/>
                </a:solidFill>
              </a:rPr>
              <a:t>In this “broader” market of all flexible wrappings, </a:t>
            </a:r>
            <a:r>
              <a:rPr lang="en-US" i="1" dirty="0" err="1">
                <a:solidFill>
                  <a:srgbClr val="C00000"/>
                </a:solidFill>
              </a:rPr>
              <a:t>duPont</a:t>
            </a:r>
            <a:r>
              <a:rPr lang="en-US" i="1" dirty="0">
                <a:solidFill>
                  <a:srgbClr val="C00000"/>
                </a:solidFill>
              </a:rPr>
              <a:t> </a:t>
            </a:r>
            <a:r>
              <a:rPr lang="en-US" dirty="0">
                <a:solidFill>
                  <a:srgbClr val="C00000"/>
                </a:solidFill>
              </a:rPr>
              <a:t>had a sub-monopoly level market share, which implied no monopoly power and so ended the case</a:t>
            </a:r>
          </a:p>
          <a:p>
            <a:r>
              <a:rPr lang="en-US" dirty="0"/>
              <a:t>This error is now famously called the “Cellophane Fallacy”</a:t>
            </a:r>
          </a:p>
        </p:txBody>
      </p:sp>
      <p:sp>
        <p:nvSpPr>
          <p:cNvPr id="4" name="Slide Number Placeholder 3">
            <a:extLst>
              <a:ext uri="{FF2B5EF4-FFF2-40B4-BE49-F238E27FC236}">
                <a16:creationId xmlns:a16="http://schemas.microsoft.com/office/drawing/2014/main" id="{7519EA4F-15F7-4205-847E-85CA4EE4F4F9}"/>
              </a:ext>
            </a:extLst>
          </p:cNvPr>
          <p:cNvSpPr>
            <a:spLocks noGrp="1"/>
          </p:cNvSpPr>
          <p:nvPr>
            <p:ph type="sldNum" sz="quarter" idx="12"/>
          </p:nvPr>
        </p:nvSpPr>
        <p:spPr/>
        <p:txBody>
          <a:bodyPr/>
          <a:lstStyle/>
          <a:p>
            <a:fld id="{A3FA0A93-60EE-4E9D-852F-604094E61050}" type="slidenum">
              <a:rPr lang="en-US" smtClean="0"/>
              <a:t>41</a:t>
            </a:fld>
            <a:endParaRPr lang="en-US"/>
          </a:p>
        </p:txBody>
      </p:sp>
    </p:spTree>
    <p:extLst>
      <p:ext uri="{BB962C8B-B14F-4D97-AF65-F5344CB8AC3E}">
        <p14:creationId xmlns:p14="http://schemas.microsoft.com/office/powerpoint/2010/main" val="17483934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2B92F-01B3-41E2-8FAD-2E356C796A56}"/>
              </a:ext>
            </a:extLst>
          </p:cNvPr>
          <p:cNvSpPr>
            <a:spLocks noGrp="1"/>
          </p:cNvSpPr>
          <p:nvPr>
            <p:ph type="title"/>
          </p:nvPr>
        </p:nvSpPr>
        <p:spPr>
          <a:xfrm>
            <a:off x="838200" y="375161"/>
            <a:ext cx="10515600" cy="1325563"/>
          </a:xfrm>
        </p:spPr>
        <p:txBody>
          <a:bodyPr/>
          <a:lstStyle/>
          <a:p>
            <a:r>
              <a:rPr lang="en-US" dirty="0"/>
              <a:t>A Complication: “Would” vs “Could”</a:t>
            </a:r>
          </a:p>
        </p:txBody>
      </p:sp>
      <p:sp>
        <p:nvSpPr>
          <p:cNvPr id="3" name="Content Placeholder 2">
            <a:extLst>
              <a:ext uri="{FF2B5EF4-FFF2-40B4-BE49-F238E27FC236}">
                <a16:creationId xmlns:a16="http://schemas.microsoft.com/office/drawing/2014/main" id="{81C1B342-04F9-451C-AB5C-C203DC5FFAE3}"/>
              </a:ext>
            </a:extLst>
          </p:cNvPr>
          <p:cNvSpPr>
            <a:spLocks noGrp="1"/>
          </p:cNvSpPr>
          <p:nvPr>
            <p:ph idx="1"/>
          </p:nvPr>
        </p:nvSpPr>
        <p:spPr>
          <a:xfrm>
            <a:off x="838200" y="1825625"/>
            <a:ext cx="8048945" cy="4351338"/>
          </a:xfrm>
        </p:spPr>
        <p:txBody>
          <a:bodyPr>
            <a:normAutofit fontScale="92500" lnSpcReduction="20000"/>
          </a:bodyPr>
          <a:lstStyle/>
          <a:p>
            <a:r>
              <a:rPr lang="en-US" dirty="0"/>
              <a:t>The diagrams used earlier evaluated whether the SSNIP would be </a:t>
            </a:r>
            <a:r>
              <a:rPr lang="en-US" dirty="0">
                <a:solidFill>
                  <a:srgbClr val="C00000"/>
                </a:solidFill>
              </a:rPr>
              <a:t>profitable </a:t>
            </a:r>
            <a:r>
              <a:rPr lang="en-US" i="1" dirty="0"/>
              <a:t>(i.e., more profitable than the prevailing price). </a:t>
            </a:r>
          </a:p>
          <a:p>
            <a:r>
              <a:rPr lang="en-US" dirty="0"/>
              <a:t>But the later diagrams focus on whether the HM would have an </a:t>
            </a:r>
            <a:r>
              <a:rPr lang="en-US" dirty="0">
                <a:solidFill>
                  <a:srgbClr val="C00000"/>
                </a:solidFill>
              </a:rPr>
              <a:t>incentive </a:t>
            </a:r>
            <a:r>
              <a:rPr lang="en-US" dirty="0"/>
              <a:t>to raise price by the SSNIP . </a:t>
            </a:r>
          </a:p>
          <a:p>
            <a:pPr lvl="1"/>
            <a:r>
              <a:rPr lang="en-US" dirty="0"/>
              <a:t>Example: Suppose that a price increase of 5% is profitable, but a price increase of only 3% may be even more profitable.</a:t>
            </a:r>
            <a:br>
              <a:rPr lang="en-US" dirty="0"/>
            </a:br>
            <a:br>
              <a:rPr lang="en-US" dirty="0"/>
            </a:br>
            <a:r>
              <a:rPr lang="en-US" i="1" dirty="0">
                <a:solidFill>
                  <a:srgbClr val="C00000"/>
                </a:solidFill>
              </a:rPr>
              <a:t>In this case, the HM would only the have incentive to raise price by 3%.</a:t>
            </a:r>
            <a:br>
              <a:rPr lang="en-US" i="1" dirty="0">
                <a:solidFill>
                  <a:srgbClr val="C00000"/>
                </a:solidFill>
              </a:rPr>
            </a:br>
            <a:endParaRPr lang="en-US" i="1" dirty="0">
              <a:solidFill>
                <a:srgbClr val="C00000"/>
              </a:solidFill>
            </a:endParaRPr>
          </a:p>
          <a:p>
            <a:pPr lvl="1"/>
            <a:r>
              <a:rPr lang="en-US" i="1" dirty="0">
                <a:solidFill>
                  <a:srgbClr val="C00000"/>
                </a:solidFill>
              </a:rPr>
              <a:t>The 2010 HMGs thus would reject the candidate market</a:t>
            </a:r>
          </a:p>
          <a:p>
            <a:r>
              <a:rPr lang="en-US" dirty="0"/>
              <a:t>This amounts to asking whether a price increase of the </a:t>
            </a:r>
            <a:r>
              <a:rPr lang="en-US" i="1" dirty="0"/>
              <a:t>SSNIP </a:t>
            </a:r>
            <a:r>
              <a:rPr lang="en-US" dirty="0"/>
              <a:t>or more would be </a:t>
            </a:r>
            <a:r>
              <a:rPr lang="en-US" i="1" dirty="0">
                <a:solidFill>
                  <a:srgbClr val="C00000"/>
                </a:solidFill>
              </a:rPr>
              <a:t>“profit-maximizing,” </a:t>
            </a:r>
            <a:r>
              <a:rPr lang="en-US" dirty="0"/>
              <a:t>rather than simply </a:t>
            </a:r>
            <a:r>
              <a:rPr lang="en-US" i="1" dirty="0">
                <a:solidFill>
                  <a:srgbClr val="C00000"/>
                </a:solidFill>
              </a:rPr>
              <a:t>“profitable.”</a:t>
            </a:r>
          </a:p>
          <a:p>
            <a:endParaRPr lang="en-US" dirty="0"/>
          </a:p>
        </p:txBody>
      </p:sp>
      <p:sp>
        <p:nvSpPr>
          <p:cNvPr id="4" name="Slide Number Placeholder 3">
            <a:extLst>
              <a:ext uri="{FF2B5EF4-FFF2-40B4-BE49-F238E27FC236}">
                <a16:creationId xmlns:a16="http://schemas.microsoft.com/office/drawing/2014/main" id="{2FE3FAE9-72DC-4FF3-8311-659B814AFCE0}"/>
              </a:ext>
            </a:extLst>
          </p:cNvPr>
          <p:cNvSpPr>
            <a:spLocks noGrp="1"/>
          </p:cNvSpPr>
          <p:nvPr>
            <p:ph type="sldNum" sz="quarter" idx="12"/>
          </p:nvPr>
        </p:nvSpPr>
        <p:spPr/>
        <p:txBody>
          <a:bodyPr/>
          <a:lstStyle/>
          <a:p>
            <a:fld id="{A3FA0A93-60EE-4E9D-852F-604094E61050}" type="slidenum">
              <a:rPr lang="en-US" smtClean="0"/>
              <a:t>42</a:t>
            </a:fld>
            <a:endParaRPr lang="en-US"/>
          </a:p>
        </p:txBody>
      </p:sp>
      <p:cxnSp>
        <p:nvCxnSpPr>
          <p:cNvPr id="5" name="Straight Arrow Connector 4">
            <a:extLst>
              <a:ext uri="{FF2B5EF4-FFF2-40B4-BE49-F238E27FC236}">
                <a16:creationId xmlns:a16="http://schemas.microsoft.com/office/drawing/2014/main" id="{A1F5B838-9179-4D5D-8C7E-25BB768C9099}"/>
              </a:ext>
            </a:extLst>
          </p:cNvPr>
          <p:cNvCxnSpPr>
            <a:cxnSpLocks/>
          </p:cNvCxnSpPr>
          <p:nvPr/>
        </p:nvCxnSpPr>
        <p:spPr>
          <a:xfrm flipH="1">
            <a:off x="8710558" y="3908692"/>
            <a:ext cx="730750" cy="981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9922931-3D74-419B-A959-7062E046E330}"/>
              </a:ext>
            </a:extLst>
          </p:cNvPr>
          <p:cNvSpPr txBox="1"/>
          <p:nvPr/>
        </p:nvSpPr>
        <p:spPr>
          <a:xfrm>
            <a:off x="9601949" y="3612157"/>
            <a:ext cx="1881670" cy="646331"/>
          </a:xfrm>
          <a:prstGeom prst="rect">
            <a:avLst/>
          </a:prstGeom>
          <a:noFill/>
          <a:ln w="38100">
            <a:solidFill>
              <a:srgbClr val="0070C0"/>
            </a:solidFill>
          </a:ln>
        </p:spPr>
        <p:txBody>
          <a:bodyPr wrap="square" rtlCol="0">
            <a:spAutoFit/>
          </a:bodyPr>
          <a:lstStyle/>
          <a:p>
            <a:r>
              <a:rPr lang="en-US" b="1" i="1" dirty="0">
                <a:solidFill>
                  <a:srgbClr val="0070C0"/>
                </a:solidFill>
              </a:rPr>
              <a:t>See next slide for illustration</a:t>
            </a:r>
          </a:p>
        </p:txBody>
      </p:sp>
      <p:cxnSp>
        <p:nvCxnSpPr>
          <p:cNvPr id="11" name="Straight Arrow Connector 10">
            <a:extLst>
              <a:ext uri="{FF2B5EF4-FFF2-40B4-BE49-F238E27FC236}">
                <a16:creationId xmlns:a16="http://schemas.microsoft.com/office/drawing/2014/main" id="{858DF89E-02DB-46C5-88C4-92BC8AC75BB7}"/>
              </a:ext>
            </a:extLst>
          </p:cNvPr>
          <p:cNvCxnSpPr>
            <a:cxnSpLocks/>
          </p:cNvCxnSpPr>
          <p:nvPr/>
        </p:nvCxnSpPr>
        <p:spPr>
          <a:xfrm flipH="1" flipV="1">
            <a:off x="7254112" y="4448390"/>
            <a:ext cx="1539294" cy="52239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A671102-CF5F-43EA-A5F7-B1FDF78F6FE9}"/>
              </a:ext>
            </a:extLst>
          </p:cNvPr>
          <p:cNvSpPr txBox="1"/>
          <p:nvPr/>
        </p:nvSpPr>
        <p:spPr>
          <a:xfrm>
            <a:off x="9078634" y="4925174"/>
            <a:ext cx="2870212" cy="1200329"/>
          </a:xfrm>
          <a:prstGeom prst="rect">
            <a:avLst/>
          </a:prstGeom>
          <a:noFill/>
          <a:ln w="38100">
            <a:solidFill>
              <a:srgbClr val="0070C0"/>
            </a:solidFill>
          </a:ln>
        </p:spPr>
        <p:txBody>
          <a:bodyPr wrap="square" rtlCol="0">
            <a:spAutoFit/>
          </a:bodyPr>
          <a:lstStyle/>
          <a:p>
            <a:r>
              <a:rPr lang="en-US" b="1" i="1" dirty="0">
                <a:solidFill>
                  <a:srgbClr val="0070C0"/>
                </a:solidFill>
              </a:rPr>
              <a:t>“Would vs Could: The 5% price increase </a:t>
            </a:r>
            <a:r>
              <a:rPr lang="en-US" b="1" i="1" dirty="0">
                <a:solidFill>
                  <a:srgbClr val="C00000"/>
                </a:solidFill>
              </a:rPr>
              <a:t>could </a:t>
            </a:r>
            <a:r>
              <a:rPr lang="en-US" b="1" i="1" dirty="0">
                <a:solidFill>
                  <a:srgbClr val="0070C0"/>
                </a:solidFill>
              </a:rPr>
              <a:t>be made by a monopolist, but it </a:t>
            </a:r>
            <a:br>
              <a:rPr lang="en-US" b="1" i="1" dirty="0">
                <a:solidFill>
                  <a:srgbClr val="0070C0"/>
                </a:solidFill>
              </a:rPr>
            </a:br>
            <a:r>
              <a:rPr lang="en-US" b="1" i="1" dirty="0">
                <a:solidFill>
                  <a:srgbClr val="C00000"/>
                </a:solidFill>
              </a:rPr>
              <a:t>would not </a:t>
            </a:r>
            <a:r>
              <a:rPr lang="en-US" b="1" i="1" dirty="0">
                <a:solidFill>
                  <a:srgbClr val="0070C0"/>
                </a:solidFill>
              </a:rPr>
              <a:t>be made.</a:t>
            </a:r>
          </a:p>
        </p:txBody>
      </p:sp>
    </p:spTree>
    <p:extLst>
      <p:ext uri="{BB962C8B-B14F-4D97-AF65-F5344CB8AC3E}">
        <p14:creationId xmlns:p14="http://schemas.microsoft.com/office/powerpoint/2010/main" val="26471158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F5D6-F746-4133-88F1-B3FCB3EB6577}"/>
              </a:ext>
            </a:extLst>
          </p:cNvPr>
          <p:cNvSpPr>
            <a:spLocks noGrp="1"/>
          </p:cNvSpPr>
          <p:nvPr>
            <p:ph type="title"/>
          </p:nvPr>
        </p:nvSpPr>
        <p:spPr>
          <a:xfrm>
            <a:off x="820385" y="313754"/>
            <a:ext cx="10901059" cy="1325563"/>
          </a:xfrm>
        </p:spPr>
        <p:txBody>
          <a:bodyPr>
            <a:normAutofit fontScale="90000"/>
          </a:bodyPr>
          <a:lstStyle/>
          <a:p>
            <a:pPr lvl="0" eaLnBrk="0" fontAlgn="base" hangingPunct="0">
              <a:lnSpc>
                <a:spcPct val="100000"/>
              </a:lnSpc>
              <a:spcAft>
                <a:spcPct val="0"/>
              </a:spcAft>
            </a:pPr>
            <a:br>
              <a:rPr kumimoji="0" lang="en-US" altLang="en-US" sz="3600" i="0" u="none" strike="noStrike" cap="none" normalizeH="0" baseline="0" dirty="0">
                <a:ln>
                  <a:noFill/>
                </a:ln>
                <a:solidFill>
                  <a:schemeClr val="tx1"/>
                </a:solidFill>
                <a:effectLst/>
                <a:latin typeface="Arial" panose="020B0604020202020204" pitchFamily="34" charset="0"/>
              </a:rPr>
            </a:br>
            <a:r>
              <a:rPr lang="en-US" altLang="en-US" sz="3600" dirty="0"/>
              <a:t>Illustrating “Would” vs “Could”:</a:t>
            </a:r>
            <a:br>
              <a:rPr lang="en-US" altLang="en-US" sz="3600" dirty="0"/>
            </a:br>
            <a:r>
              <a:rPr lang="en-US" altLang="en-US" sz="3600" i="1" dirty="0"/>
              <a:t>Profit-Maximizing vs Profitable SSNIP</a:t>
            </a:r>
            <a:br>
              <a:rPr kumimoji="0" lang="en-US" altLang="en-US" sz="2000" b="0" i="0" u="none" strike="noStrike" cap="none" normalizeH="0" baseline="0" dirty="0">
                <a:ln>
                  <a:noFill/>
                </a:ln>
                <a:solidFill>
                  <a:schemeClr val="tx1"/>
                </a:solidFill>
                <a:effectLst/>
              </a:rPr>
            </a:br>
            <a:endParaRPr lang="en-US" dirty="0"/>
          </a:p>
        </p:txBody>
      </p:sp>
      <p:sp>
        <p:nvSpPr>
          <p:cNvPr id="3" name="Content Placeholder 2">
            <a:extLst>
              <a:ext uri="{FF2B5EF4-FFF2-40B4-BE49-F238E27FC236}">
                <a16:creationId xmlns:a16="http://schemas.microsoft.com/office/drawing/2014/main" id="{F737AC8F-62E0-4FCA-A275-29C41A7216F9}"/>
              </a:ext>
            </a:extLst>
          </p:cNvPr>
          <p:cNvSpPr>
            <a:spLocks noGrp="1"/>
          </p:cNvSpPr>
          <p:nvPr>
            <p:ph idx="1"/>
          </p:nvPr>
        </p:nvSpPr>
        <p:spPr>
          <a:xfrm>
            <a:off x="470555" y="1442860"/>
            <a:ext cx="10515600" cy="4351338"/>
          </a:xfrm>
        </p:spPr>
        <p:txBody>
          <a:bodyPr/>
          <a:lstStyle/>
          <a:p>
            <a:pPr marL="0" indent="0">
              <a:buNone/>
            </a:pPr>
            <a:r>
              <a:rPr lang="en-US" dirty="0"/>
              <a:t> </a:t>
            </a:r>
          </a:p>
        </p:txBody>
      </p:sp>
      <p:sp>
        <p:nvSpPr>
          <p:cNvPr id="10" name="Rectangle 7">
            <a:extLst>
              <a:ext uri="{FF2B5EF4-FFF2-40B4-BE49-F238E27FC236}">
                <a16:creationId xmlns:a16="http://schemas.microsoft.com/office/drawing/2014/main" id="{DFBBA1E3-203F-401E-A43B-10E6EFDA8837}"/>
              </a:ext>
            </a:extLst>
          </p:cNvPr>
          <p:cNvSpPr>
            <a:spLocks noChangeArrowheads="1"/>
          </p:cNvSpPr>
          <p:nvPr/>
        </p:nvSpPr>
        <p:spPr bwMode="auto">
          <a:xfrm>
            <a:off x="0"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2" name="Group 11">
            <a:extLst>
              <a:ext uri="{FF2B5EF4-FFF2-40B4-BE49-F238E27FC236}">
                <a16:creationId xmlns:a16="http://schemas.microsoft.com/office/drawing/2014/main" id="{087DF5F5-D777-4FEF-8A5D-18A6ECB0B93B}"/>
              </a:ext>
            </a:extLst>
          </p:cNvPr>
          <p:cNvGrpSpPr/>
          <p:nvPr/>
        </p:nvGrpSpPr>
        <p:grpSpPr>
          <a:xfrm>
            <a:off x="1799496" y="1704367"/>
            <a:ext cx="5191760" cy="5094969"/>
            <a:chOff x="0" y="0"/>
            <a:chExt cx="5192202" cy="5095229"/>
          </a:xfrm>
        </p:grpSpPr>
        <p:grpSp>
          <p:nvGrpSpPr>
            <p:cNvPr id="13" name="Group 12">
              <a:extLst>
                <a:ext uri="{FF2B5EF4-FFF2-40B4-BE49-F238E27FC236}">
                  <a16:creationId xmlns:a16="http://schemas.microsoft.com/office/drawing/2014/main" id="{00946A08-6579-4CF6-9D04-9AF956785EB5}"/>
                </a:ext>
              </a:extLst>
            </p:cNvPr>
            <p:cNvGrpSpPr/>
            <p:nvPr/>
          </p:nvGrpSpPr>
          <p:grpSpPr>
            <a:xfrm>
              <a:off x="564543" y="47708"/>
              <a:ext cx="4627659" cy="5047521"/>
              <a:chOff x="0" y="0"/>
              <a:chExt cx="4627659" cy="5047521"/>
            </a:xfrm>
          </p:grpSpPr>
          <p:sp>
            <p:nvSpPr>
              <p:cNvPr id="15" name="Text Box 71">
                <a:extLst>
                  <a:ext uri="{FF2B5EF4-FFF2-40B4-BE49-F238E27FC236}">
                    <a16:creationId xmlns:a16="http://schemas.microsoft.com/office/drawing/2014/main" id="{8B3E4D96-71C0-4B8E-B547-8CB4EB519871}"/>
                  </a:ext>
                </a:extLst>
              </p:cNvPr>
              <p:cNvSpPr txBox="1"/>
              <p:nvPr/>
            </p:nvSpPr>
            <p:spPr>
              <a:xfrm>
                <a:off x="152010" y="4422988"/>
                <a:ext cx="699630" cy="13823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Cost</a:t>
                </a:r>
                <a:endParaRPr lang="en-US" sz="1200" dirty="0">
                  <a:effectLst/>
                  <a:latin typeface="Times New Roman" panose="02020603050405020304" pitchFamily="18" charset="0"/>
                  <a:ea typeface="Times New Roman" panose="02020603050405020304" pitchFamily="18" charset="0"/>
                </a:endParaRPr>
              </a:p>
            </p:txBody>
          </p:sp>
          <p:grpSp>
            <p:nvGrpSpPr>
              <p:cNvPr id="16" name="Group 15">
                <a:extLst>
                  <a:ext uri="{FF2B5EF4-FFF2-40B4-BE49-F238E27FC236}">
                    <a16:creationId xmlns:a16="http://schemas.microsoft.com/office/drawing/2014/main" id="{B14EA0C4-77C3-4FD4-B025-9E117A28FB9F}"/>
                  </a:ext>
                </a:extLst>
              </p:cNvPr>
              <p:cNvGrpSpPr/>
              <p:nvPr/>
            </p:nvGrpSpPr>
            <p:grpSpPr>
              <a:xfrm>
                <a:off x="0" y="0"/>
                <a:ext cx="4627659" cy="5047521"/>
                <a:chOff x="0" y="0"/>
                <a:chExt cx="4627659" cy="5047521"/>
              </a:xfrm>
            </p:grpSpPr>
            <p:sp>
              <p:nvSpPr>
                <p:cNvPr id="17" name="Text Box 72">
                  <a:extLst>
                    <a:ext uri="{FF2B5EF4-FFF2-40B4-BE49-F238E27FC236}">
                      <a16:creationId xmlns:a16="http://schemas.microsoft.com/office/drawing/2014/main" id="{B1A264CF-F278-4FB8-BC40-F3D08E655B1C}"/>
                    </a:ext>
                  </a:extLst>
                </p:cNvPr>
                <p:cNvSpPr txBox="1"/>
                <p:nvPr/>
              </p:nvSpPr>
              <p:spPr>
                <a:xfrm>
                  <a:off x="2206483" y="4284868"/>
                  <a:ext cx="587305" cy="27719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000" b="1" dirty="0">
                      <a:solidFill>
                        <a:srgbClr val="00B050"/>
                      </a:solidFill>
                      <a:effectLst/>
                      <a:latin typeface="Times New Roman" panose="02020603050405020304" pitchFamily="18" charset="0"/>
                      <a:ea typeface="Times New Roman" panose="02020603050405020304" pitchFamily="18" charset="0"/>
                    </a:rPr>
                    <a:t>P*</a:t>
                  </a:r>
                  <a:endParaRPr lang="en-US" sz="2000" dirty="0">
                    <a:solidFill>
                      <a:srgbClr val="00B050"/>
                    </a:solidFill>
                    <a:effectLst/>
                    <a:latin typeface="Times New Roman" panose="02020603050405020304" pitchFamily="18" charset="0"/>
                    <a:ea typeface="Times New Roman" panose="02020603050405020304" pitchFamily="18" charset="0"/>
                  </a:endParaRPr>
                </a:p>
              </p:txBody>
            </p:sp>
            <p:grpSp>
              <p:nvGrpSpPr>
                <p:cNvPr id="18" name="Group 17">
                  <a:extLst>
                    <a:ext uri="{FF2B5EF4-FFF2-40B4-BE49-F238E27FC236}">
                      <a16:creationId xmlns:a16="http://schemas.microsoft.com/office/drawing/2014/main" id="{7DF687D0-4E6E-44A2-B2C7-583C1A415904}"/>
                    </a:ext>
                  </a:extLst>
                </p:cNvPr>
                <p:cNvGrpSpPr/>
                <p:nvPr/>
              </p:nvGrpSpPr>
              <p:grpSpPr>
                <a:xfrm>
                  <a:off x="0" y="0"/>
                  <a:ext cx="4627659" cy="5047521"/>
                  <a:chOff x="0" y="0"/>
                  <a:chExt cx="4627659" cy="5047521"/>
                </a:xfrm>
              </p:grpSpPr>
              <p:grpSp>
                <p:nvGrpSpPr>
                  <p:cNvPr id="19" name="Group 18">
                    <a:extLst>
                      <a:ext uri="{FF2B5EF4-FFF2-40B4-BE49-F238E27FC236}">
                        <a16:creationId xmlns:a16="http://schemas.microsoft.com/office/drawing/2014/main" id="{EC2F53D0-B158-437C-A370-CA9A2433C7DA}"/>
                      </a:ext>
                    </a:extLst>
                  </p:cNvPr>
                  <p:cNvGrpSpPr/>
                  <p:nvPr/>
                </p:nvGrpSpPr>
                <p:grpSpPr>
                  <a:xfrm>
                    <a:off x="0" y="0"/>
                    <a:ext cx="4627659" cy="4771144"/>
                    <a:chOff x="0" y="0"/>
                    <a:chExt cx="4627659" cy="4771144"/>
                  </a:xfrm>
                </p:grpSpPr>
                <p:grpSp>
                  <p:nvGrpSpPr>
                    <p:cNvPr id="21" name="Group 20">
                      <a:extLst>
                        <a:ext uri="{FF2B5EF4-FFF2-40B4-BE49-F238E27FC236}">
                          <a16:creationId xmlns:a16="http://schemas.microsoft.com/office/drawing/2014/main" id="{CB3E79CA-B463-4E66-B5AE-B40289675DF0}"/>
                        </a:ext>
                      </a:extLst>
                    </p:cNvPr>
                    <p:cNvGrpSpPr/>
                    <p:nvPr/>
                  </p:nvGrpSpPr>
                  <p:grpSpPr>
                    <a:xfrm>
                      <a:off x="0" y="0"/>
                      <a:ext cx="4572000" cy="4343400"/>
                      <a:chOff x="0" y="0"/>
                      <a:chExt cx="4572000" cy="4343400"/>
                    </a:xfrm>
                  </p:grpSpPr>
                  <p:grpSp>
                    <p:nvGrpSpPr>
                      <p:cNvPr id="23" name="Group 22">
                        <a:extLst>
                          <a:ext uri="{FF2B5EF4-FFF2-40B4-BE49-F238E27FC236}">
                            <a16:creationId xmlns:a16="http://schemas.microsoft.com/office/drawing/2014/main" id="{016F554A-472D-4912-8401-56BCBAB91660}"/>
                          </a:ext>
                        </a:extLst>
                      </p:cNvPr>
                      <p:cNvGrpSpPr/>
                      <p:nvPr/>
                    </p:nvGrpSpPr>
                    <p:grpSpPr>
                      <a:xfrm>
                        <a:off x="0" y="0"/>
                        <a:ext cx="4572000" cy="4343400"/>
                        <a:chOff x="0" y="0"/>
                        <a:chExt cx="4572000" cy="4343400"/>
                      </a:xfrm>
                    </p:grpSpPr>
                    <p:cxnSp>
                      <p:nvCxnSpPr>
                        <p:cNvPr id="25" name="Straight Connector 24">
                          <a:extLst>
                            <a:ext uri="{FF2B5EF4-FFF2-40B4-BE49-F238E27FC236}">
                              <a16:creationId xmlns:a16="http://schemas.microsoft.com/office/drawing/2014/main" id="{D690ACB1-5F11-4519-92DC-3D871D46BA6D}"/>
                            </a:ext>
                          </a:extLst>
                        </p:cNvPr>
                        <p:cNvCxnSpPr>
                          <a:cxnSpLocks noChangeShapeType="1"/>
                        </p:cNvCxnSpPr>
                        <p:nvPr/>
                      </p:nvCxnSpPr>
                      <p:spPr bwMode="auto">
                        <a:xfrm>
                          <a:off x="0"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 name="Straight Connector 25">
                          <a:extLst>
                            <a:ext uri="{FF2B5EF4-FFF2-40B4-BE49-F238E27FC236}">
                              <a16:creationId xmlns:a16="http://schemas.microsoft.com/office/drawing/2014/main" id="{F4F03CF0-82ED-4842-89F4-5C44EBFCE6E6}"/>
                            </a:ext>
                          </a:extLst>
                        </p:cNvPr>
                        <p:cNvCxnSpPr>
                          <a:cxnSpLocks noChangeShapeType="1"/>
                        </p:cNvCxnSpPr>
                        <p:nvPr/>
                      </p:nvCxnSpPr>
                      <p:spPr bwMode="auto">
                        <a:xfrm>
                          <a:off x="0" y="4284868"/>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7" name="Freeform: Shape 26">
                          <a:extLst>
                            <a:ext uri="{FF2B5EF4-FFF2-40B4-BE49-F238E27FC236}">
                              <a16:creationId xmlns:a16="http://schemas.microsoft.com/office/drawing/2014/main" id="{18F2E3DB-CFCE-473E-BB3F-68E9B3E4BADA}"/>
                            </a:ext>
                          </a:extLst>
                        </p:cNvPr>
                        <p:cNvSpPr>
                          <a:spLocks/>
                        </p:cNvSpPr>
                        <p:nvPr/>
                      </p:nvSpPr>
                      <p:spPr bwMode="auto">
                        <a:xfrm>
                          <a:off x="308344" y="999461"/>
                          <a:ext cx="2057400" cy="3314700"/>
                        </a:xfrm>
                        <a:custGeom>
                          <a:avLst/>
                          <a:gdLst>
                            <a:gd name="T0" fmla="*/ 0 w 2520"/>
                            <a:gd name="T1" fmla="*/ 6840 h 6840"/>
                            <a:gd name="T2" fmla="*/ 2520 w 2520"/>
                            <a:gd name="T3" fmla="*/ 0 h 6840"/>
                          </a:gdLst>
                          <a:ahLst/>
                          <a:cxnLst>
                            <a:cxn ang="0">
                              <a:pos x="T0" y="T1"/>
                            </a:cxn>
                            <a:cxn ang="0">
                              <a:pos x="T2" y="T3"/>
                            </a:cxn>
                          </a:cxnLst>
                          <a:rect l="0" t="0" r="r" b="b"/>
                          <a:pathLst>
                            <a:path w="2520" h="6840">
                              <a:moveTo>
                                <a:pt x="0" y="6840"/>
                              </a:moveTo>
                              <a:cubicBezTo>
                                <a:pt x="735" y="3450"/>
                                <a:pt x="1470" y="60"/>
                                <a:pt x="252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8" name="Freeform: Shape 27">
                          <a:extLst>
                            <a:ext uri="{FF2B5EF4-FFF2-40B4-BE49-F238E27FC236}">
                              <a16:creationId xmlns:a16="http://schemas.microsoft.com/office/drawing/2014/main" id="{FAE78BED-11E6-47FF-86D1-F81A58D9864F}"/>
                            </a:ext>
                          </a:extLst>
                        </p:cNvPr>
                        <p:cNvSpPr>
                          <a:spLocks/>
                        </p:cNvSpPr>
                        <p:nvPr/>
                      </p:nvSpPr>
                      <p:spPr bwMode="auto">
                        <a:xfrm flipH="1">
                          <a:off x="2371060" y="999461"/>
                          <a:ext cx="1943100" cy="3314700"/>
                        </a:xfrm>
                        <a:custGeom>
                          <a:avLst/>
                          <a:gdLst>
                            <a:gd name="T0" fmla="*/ 0 w 2520"/>
                            <a:gd name="T1" fmla="*/ 6840 h 6840"/>
                            <a:gd name="T2" fmla="*/ 2520 w 2520"/>
                            <a:gd name="T3" fmla="*/ 0 h 6840"/>
                          </a:gdLst>
                          <a:ahLst/>
                          <a:cxnLst>
                            <a:cxn ang="0">
                              <a:pos x="T0" y="T1"/>
                            </a:cxn>
                            <a:cxn ang="0">
                              <a:pos x="T2" y="T3"/>
                            </a:cxn>
                          </a:cxnLst>
                          <a:rect l="0" t="0" r="r" b="b"/>
                          <a:pathLst>
                            <a:path w="2520" h="6840">
                              <a:moveTo>
                                <a:pt x="0" y="6840"/>
                              </a:moveTo>
                              <a:cubicBezTo>
                                <a:pt x="735" y="3450"/>
                                <a:pt x="1470" y="60"/>
                                <a:pt x="252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cxnSp>
                    <p:nvCxnSpPr>
                      <p:cNvPr id="24" name="Straight Connector 23">
                        <a:extLst>
                          <a:ext uri="{FF2B5EF4-FFF2-40B4-BE49-F238E27FC236}">
                            <a16:creationId xmlns:a16="http://schemas.microsoft.com/office/drawing/2014/main" id="{9DFD1D84-F657-4D49-BEF6-B485579C15D6}"/>
                          </a:ext>
                        </a:extLst>
                      </p:cNvPr>
                      <p:cNvCxnSpPr>
                        <a:cxnSpLocks noChangeShapeType="1"/>
                      </p:cNvCxnSpPr>
                      <p:nvPr/>
                    </p:nvCxnSpPr>
                    <p:spPr bwMode="auto">
                      <a:xfrm>
                        <a:off x="2369866" y="1028699"/>
                        <a:ext cx="0" cy="33147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
                  <p:nvSpPr>
                    <p:cNvPr id="22" name="Text Box 73">
                      <a:extLst>
                        <a:ext uri="{FF2B5EF4-FFF2-40B4-BE49-F238E27FC236}">
                          <a16:creationId xmlns:a16="http://schemas.microsoft.com/office/drawing/2014/main" id="{02D86DF6-4247-4C6F-90B0-A1975C095F42}"/>
                        </a:ext>
                      </a:extLst>
                    </p:cNvPr>
                    <p:cNvSpPr txBox="1"/>
                    <p:nvPr/>
                  </p:nvSpPr>
                  <p:spPr>
                    <a:xfrm>
                      <a:off x="4079019" y="4421286"/>
                      <a:ext cx="548640" cy="34985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Price</a:t>
                      </a:r>
                      <a:endParaRPr lang="en-US" sz="1200" dirty="0">
                        <a:effectLst/>
                        <a:latin typeface="Times New Roman" panose="02020603050405020304" pitchFamily="18" charset="0"/>
                        <a:ea typeface="Times New Roman" panose="02020603050405020304" pitchFamily="18" charset="0"/>
                      </a:endParaRPr>
                    </a:p>
                  </p:txBody>
                </p:sp>
              </p:grpSp>
              <p:sp>
                <p:nvSpPr>
                  <p:cNvPr id="20" name="Text Box 74">
                    <a:extLst>
                      <a:ext uri="{FF2B5EF4-FFF2-40B4-BE49-F238E27FC236}">
                        <a16:creationId xmlns:a16="http://schemas.microsoft.com/office/drawing/2014/main" id="{59FC45E4-EEF0-4834-8F86-593668DEB1D7}"/>
                      </a:ext>
                    </a:extLst>
                  </p:cNvPr>
                  <p:cNvSpPr txBox="1"/>
                  <p:nvPr/>
                </p:nvSpPr>
                <p:spPr>
                  <a:xfrm>
                    <a:off x="2062809" y="4658119"/>
                    <a:ext cx="789379" cy="38940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effectLst/>
                        <a:latin typeface="Times New Roman" panose="02020603050405020304" pitchFamily="18" charset="0"/>
                        <a:ea typeface="Times New Roman" panose="02020603050405020304" pitchFamily="18" charset="0"/>
                      </a:rPr>
                      <a:t>$103</a:t>
                    </a:r>
                    <a:endParaRPr lang="en-US" sz="1600" dirty="0">
                      <a:effectLst/>
                      <a:latin typeface="Times New Roman" panose="02020603050405020304" pitchFamily="18" charset="0"/>
                      <a:ea typeface="Times New Roman" panose="02020603050405020304" pitchFamily="18" charset="0"/>
                    </a:endParaRPr>
                  </a:p>
                </p:txBody>
              </p:sp>
            </p:grpSp>
          </p:grpSp>
        </p:grpSp>
        <p:sp>
          <p:nvSpPr>
            <p:cNvPr id="14" name="Text Box 75">
              <a:extLst>
                <a:ext uri="{FF2B5EF4-FFF2-40B4-BE49-F238E27FC236}">
                  <a16:creationId xmlns:a16="http://schemas.microsoft.com/office/drawing/2014/main" id="{5F84EA5E-D7D5-400B-8360-E47A156DC4ED}"/>
                </a:ext>
              </a:extLst>
            </p:cNvPr>
            <p:cNvSpPr txBox="1"/>
            <p:nvPr/>
          </p:nvSpPr>
          <p:spPr>
            <a:xfrm>
              <a:off x="0" y="0"/>
              <a:ext cx="715618" cy="3101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a:effectLst/>
                  <a:latin typeface="Times New Roman" panose="02020603050405020304" pitchFamily="18" charset="0"/>
                  <a:ea typeface="Times New Roman" panose="02020603050405020304" pitchFamily="18" charset="0"/>
                </a:rPr>
                <a:t>Profits</a:t>
              </a:r>
              <a:endParaRPr lang="en-US" sz="1200">
                <a:effectLst/>
                <a:latin typeface="Times New Roman" panose="02020603050405020304" pitchFamily="18" charset="0"/>
                <a:ea typeface="Times New Roman" panose="02020603050405020304" pitchFamily="18" charset="0"/>
              </a:endParaRPr>
            </a:p>
          </p:txBody>
        </p:sp>
      </p:grpSp>
      <p:sp>
        <p:nvSpPr>
          <p:cNvPr id="29" name="Text Box 72">
            <a:extLst>
              <a:ext uri="{FF2B5EF4-FFF2-40B4-BE49-F238E27FC236}">
                <a16:creationId xmlns:a16="http://schemas.microsoft.com/office/drawing/2014/main" id="{B1A264CF-F278-4FB8-BC40-F3D08E655B1C}"/>
              </a:ext>
            </a:extLst>
          </p:cNvPr>
          <p:cNvSpPr txBox="1"/>
          <p:nvPr/>
        </p:nvSpPr>
        <p:spPr>
          <a:xfrm>
            <a:off x="5168307" y="5986570"/>
            <a:ext cx="499570" cy="15829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000" b="1" dirty="0">
                <a:solidFill>
                  <a:srgbClr val="C00000"/>
                </a:solidFill>
                <a:effectLst/>
                <a:latin typeface="Times New Roman" panose="02020603050405020304" pitchFamily="18" charset="0"/>
                <a:ea typeface="Times New Roman" panose="02020603050405020304" pitchFamily="18" charset="0"/>
              </a:rPr>
              <a:t>P</a:t>
            </a:r>
            <a:r>
              <a:rPr lang="en-US" sz="2000" b="1" baseline="-25000" dirty="0">
                <a:solidFill>
                  <a:srgbClr val="C00000"/>
                </a:solidFill>
                <a:effectLst/>
                <a:latin typeface="Times New Roman" panose="02020603050405020304" pitchFamily="18" charset="0"/>
                <a:ea typeface="Times New Roman" panose="02020603050405020304" pitchFamily="18" charset="0"/>
              </a:rPr>
              <a:t>2</a:t>
            </a:r>
            <a:endParaRPr lang="en-US" sz="1400" dirty="0">
              <a:solidFill>
                <a:srgbClr val="C00000"/>
              </a:solidFill>
              <a:effectLst/>
              <a:latin typeface="Times New Roman" panose="02020603050405020304" pitchFamily="18" charset="0"/>
              <a:ea typeface="Times New Roman" panose="02020603050405020304" pitchFamily="18" charset="0"/>
            </a:endParaRPr>
          </a:p>
        </p:txBody>
      </p:sp>
      <p:sp>
        <p:nvSpPr>
          <p:cNvPr id="30" name="Text Box 74">
            <a:extLst>
              <a:ext uri="{FF2B5EF4-FFF2-40B4-BE49-F238E27FC236}">
                <a16:creationId xmlns:a16="http://schemas.microsoft.com/office/drawing/2014/main" id="{59FC45E4-EEF0-4834-8F86-593668DEB1D7}"/>
              </a:ext>
            </a:extLst>
          </p:cNvPr>
          <p:cNvSpPr txBox="1"/>
          <p:nvPr/>
        </p:nvSpPr>
        <p:spPr>
          <a:xfrm>
            <a:off x="5030539" y="6400800"/>
            <a:ext cx="743576" cy="34604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effectLst/>
                <a:latin typeface="Times New Roman" panose="02020603050405020304" pitchFamily="18" charset="0"/>
                <a:ea typeface="Times New Roman" panose="02020603050405020304" pitchFamily="18" charset="0"/>
              </a:rPr>
              <a:t>$105</a:t>
            </a:r>
            <a:endParaRPr lang="en-US" sz="1600" dirty="0">
              <a:effectLst/>
              <a:latin typeface="Times New Roman" panose="02020603050405020304" pitchFamily="18" charset="0"/>
              <a:ea typeface="Times New Roman" panose="02020603050405020304" pitchFamily="18" charset="0"/>
            </a:endParaRPr>
          </a:p>
        </p:txBody>
      </p:sp>
      <p:cxnSp>
        <p:nvCxnSpPr>
          <p:cNvPr id="48" name="Straight Connector 47">
            <a:extLst>
              <a:ext uri="{FF2B5EF4-FFF2-40B4-BE49-F238E27FC236}">
                <a16:creationId xmlns:a16="http://schemas.microsoft.com/office/drawing/2014/main" id="{9DFD1D84-F657-4D49-BEF6-B485579C15D6}"/>
              </a:ext>
            </a:extLst>
          </p:cNvPr>
          <p:cNvCxnSpPr>
            <a:cxnSpLocks noChangeShapeType="1"/>
            <a:stCxn id="50" idx="5"/>
          </p:cNvCxnSpPr>
          <p:nvPr/>
        </p:nvCxnSpPr>
        <p:spPr bwMode="auto">
          <a:xfrm>
            <a:off x="5327821" y="2951604"/>
            <a:ext cx="35337" cy="3072354"/>
          </a:xfrm>
          <a:prstGeom prst="line">
            <a:avLst/>
          </a:prstGeom>
          <a:noFill/>
          <a:ln w="9525">
            <a:solidFill>
              <a:srgbClr val="C00000"/>
            </a:solidFill>
            <a:round/>
            <a:headEnd/>
            <a:tailEnd/>
          </a:ln>
          <a:extLst>
            <a:ext uri="{909E8E84-426E-40DD-AFC4-6F175D3DCCD1}">
              <a14:hiddenFill xmlns:a14="http://schemas.microsoft.com/office/drawing/2010/main">
                <a:noFill/>
              </a14:hiddenFill>
            </a:ext>
          </a:extLst>
        </p:spPr>
      </p:cxnSp>
      <p:sp>
        <p:nvSpPr>
          <p:cNvPr id="6" name="Oval 5"/>
          <p:cNvSpPr/>
          <p:nvPr/>
        </p:nvSpPr>
        <p:spPr>
          <a:xfrm>
            <a:off x="4693345" y="2664412"/>
            <a:ext cx="127935" cy="119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flipV="1">
            <a:off x="5165647" y="2925506"/>
            <a:ext cx="189999" cy="17821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C00000"/>
              </a:solidFill>
            </a:endParaRPr>
          </a:p>
        </p:txBody>
      </p:sp>
      <p:sp>
        <p:nvSpPr>
          <p:cNvPr id="4" name="Slide Number Placeholder 3">
            <a:extLst>
              <a:ext uri="{FF2B5EF4-FFF2-40B4-BE49-F238E27FC236}">
                <a16:creationId xmlns:a16="http://schemas.microsoft.com/office/drawing/2014/main" id="{59004D07-EDF1-42BB-AA71-39E6BC56AE3B}"/>
              </a:ext>
            </a:extLst>
          </p:cNvPr>
          <p:cNvSpPr>
            <a:spLocks noGrp="1"/>
          </p:cNvSpPr>
          <p:nvPr>
            <p:ph type="sldNum" sz="quarter" idx="12"/>
          </p:nvPr>
        </p:nvSpPr>
        <p:spPr>
          <a:xfrm>
            <a:off x="8610600" y="6253609"/>
            <a:ext cx="2743200" cy="365125"/>
          </a:xfrm>
        </p:spPr>
        <p:txBody>
          <a:bodyPr/>
          <a:lstStyle/>
          <a:p>
            <a:fld id="{DF3631D6-FBAB-464C-8D9A-F9ADA4FEF9F6}" type="slidenum">
              <a:rPr lang="en-US" smtClean="0"/>
              <a:t>43</a:t>
            </a:fld>
            <a:endParaRPr lang="en-US" dirty="0"/>
          </a:p>
        </p:txBody>
      </p:sp>
      <p:cxnSp>
        <p:nvCxnSpPr>
          <p:cNvPr id="11" name="Straight Connector 10">
            <a:extLst>
              <a:ext uri="{FF2B5EF4-FFF2-40B4-BE49-F238E27FC236}">
                <a16:creationId xmlns:a16="http://schemas.microsoft.com/office/drawing/2014/main" id="{A6D33E03-0AAE-4219-ADCF-301851CED551}"/>
              </a:ext>
            </a:extLst>
          </p:cNvPr>
          <p:cNvCxnSpPr>
            <a:cxnSpLocks/>
          </p:cNvCxnSpPr>
          <p:nvPr/>
        </p:nvCxnSpPr>
        <p:spPr>
          <a:xfrm flipH="1">
            <a:off x="2354652" y="3322824"/>
            <a:ext cx="1617549" cy="7738"/>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C17596F-1056-4C7C-80DD-C7B38A16E84C}"/>
              </a:ext>
            </a:extLst>
          </p:cNvPr>
          <p:cNvCxnSpPr>
            <a:cxnSpLocks/>
          </p:cNvCxnSpPr>
          <p:nvPr/>
        </p:nvCxnSpPr>
        <p:spPr>
          <a:xfrm flipH="1">
            <a:off x="2269657" y="2957712"/>
            <a:ext cx="2991655" cy="27732"/>
          </a:xfrm>
          <a:prstGeom prst="line">
            <a:avLst/>
          </a:prstGeom>
          <a:ln w="28575">
            <a:prstDash val="sysDash"/>
          </a:ln>
        </p:spPr>
        <p:style>
          <a:lnRef idx="1">
            <a:schemeClr val="accent2"/>
          </a:lnRef>
          <a:fillRef idx="0">
            <a:schemeClr val="accent2"/>
          </a:fillRef>
          <a:effectRef idx="0">
            <a:schemeClr val="accent2"/>
          </a:effectRef>
          <a:fontRef idx="minor">
            <a:schemeClr val="tx1"/>
          </a:fontRef>
        </p:style>
      </p:cxnSp>
      <p:sp>
        <p:nvSpPr>
          <p:cNvPr id="5" name="Text Box 74">
            <a:extLst>
              <a:ext uri="{FF2B5EF4-FFF2-40B4-BE49-F238E27FC236}">
                <a16:creationId xmlns:a16="http://schemas.microsoft.com/office/drawing/2014/main" id="{1BF3974D-F9AB-4DD6-9558-F2FAEFBE5F3F}"/>
              </a:ext>
            </a:extLst>
          </p:cNvPr>
          <p:cNvSpPr txBox="1"/>
          <p:nvPr/>
        </p:nvSpPr>
        <p:spPr>
          <a:xfrm>
            <a:off x="3613410" y="6315804"/>
            <a:ext cx="633805" cy="29418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effectLst/>
                <a:latin typeface="Times New Roman" panose="02020603050405020304" pitchFamily="18" charset="0"/>
                <a:ea typeface="Times New Roman" panose="02020603050405020304" pitchFamily="18" charset="0"/>
              </a:rPr>
              <a:t>$100</a:t>
            </a:r>
            <a:endParaRPr lang="en-US" sz="1600" dirty="0">
              <a:effectLst/>
              <a:latin typeface="Times New Roman" panose="02020603050405020304" pitchFamily="18" charset="0"/>
              <a:ea typeface="Times New Roman" panose="02020603050405020304" pitchFamily="18" charset="0"/>
            </a:endParaRPr>
          </a:p>
        </p:txBody>
      </p:sp>
      <p:sp>
        <p:nvSpPr>
          <p:cNvPr id="7" name="Text Box 72">
            <a:extLst>
              <a:ext uri="{FF2B5EF4-FFF2-40B4-BE49-F238E27FC236}">
                <a16:creationId xmlns:a16="http://schemas.microsoft.com/office/drawing/2014/main" id="{041C8F13-91C0-4473-B31D-883215F7FCCF}"/>
              </a:ext>
            </a:extLst>
          </p:cNvPr>
          <p:cNvSpPr txBox="1"/>
          <p:nvPr/>
        </p:nvSpPr>
        <p:spPr>
          <a:xfrm>
            <a:off x="3728166" y="5976051"/>
            <a:ext cx="512099" cy="38340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2000" b="1" dirty="0">
                <a:solidFill>
                  <a:srgbClr val="0070C0"/>
                </a:solidFill>
                <a:effectLst/>
                <a:latin typeface="Times New Roman" panose="02020603050405020304" pitchFamily="18" charset="0"/>
                <a:ea typeface="Times New Roman" panose="02020603050405020304" pitchFamily="18" charset="0"/>
              </a:rPr>
              <a:t>P</a:t>
            </a:r>
            <a:r>
              <a:rPr lang="en-US" sz="2000" b="1" baseline="-25000" dirty="0">
                <a:solidFill>
                  <a:srgbClr val="0070C0"/>
                </a:solidFill>
                <a:latin typeface="Times New Roman" panose="02020603050405020304" pitchFamily="18" charset="0"/>
                <a:ea typeface="Times New Roman" panose="02020603050405020304" pitchFamily="18" charset="0"/>
              </a:rPr>
              <a:t>1</a:t>
            </a:r>
            <a:endParaRPr lang="en-US" sz="2000" dirty="0">
              <a:solidFill>
                <a:srgbClr val="0070C0"/>
              </a:solidFill>
              <a:effectLst/>
              <a:latin typeface="Times New Roman" panose="02020603050405020304" pitchFamily="18" charset="0"/>
              <a:ea typeface="Times New Roman" panose="02020603050405020304" pitchFamily="18" charset="0"/>
            </a:endParaRPr>
          </a:p>
        </p:txBody>
      </p:sp>
      <p:cxnSp>
        <p:nvCxnSpPr>
          <p:cNvPr id="36" name="Straight Connector 35">
            <a:extLst>
              <a:ext uri="{FF2B5EF4-FFF2-40B4-BE49-F238E27FC236}">
                <a16:creationId xmlns:a16="http://schemas.microsoft.com/office/drawing/2014/main" id="{97830C2F-9003-470F-A0C7-D9271A608914}"/>
              </a:ext>
            </a:extLst>
          </p:cNvPr>
          <p:cNvCxnSpPr>
            <a:cxnSpLocks noChangeShapeType="1"/>
          </p:cNvCxnSpPr>
          <p:nvPr/>
        </p:nvCxnSpPr>
        <p:spPr bwMode="auto">
          <a:xfrm flipH="1">
            <a:off x="3922301" y="3293145"/>
            <a:ext cx="35342" cy="277706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2" name="Straight Connector 41">
            <a:extLst>
              <a:ext uri="{FF2B5EF4-FFF2-40B4-BE49-F238E27FC236}">
                <a16:creationId xmlns:a16="http://schemas.microsoft.com/office/drawing/2014/main" id="{27A7101A-915D-4AAF-9235-D796594CF336}"/>
              </a:ext>
            </a:extLst>
          </p:cNvPr>
          <p:cNvCxnSpPr>
            <a:cxnSpLocks/>
          </p:cNvCxnSpPr>
          <p:nvPr/>
        </p:nvCxnSpPr>
        <p:spPr>
          <a:xfrm flipH="1">
            <a:off x="2412526" y="2725112"/>
            <a:ext cx="2366643" cy="27366"/>
          </a:xfrm>
          <a:prstGeom prst="line">
            <a:avLst/>
          </a:prstGeom>
          <a:ln w="28575">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9484860A-7449-4FD4-9EA1-BE210A595CFC}"/>
              </a:ext>
            </a:extLst>
          </p:cNvPr>
          <p:cNvSpPr/>
          <p:nvPr/>
        </p:nvSpPr>
        <p:spPr>
          <a:xfrm flipV="1">
            <a:off x="3809106" y="3204040"/>
            <a:ext cx="189999" cy="17821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C00000"/>
              </a:solidFill>
            </a:endParaRPr>
          </a:p>
        </p:txBody>
      </p:sp>
      <p:sp>
        <p:nvSpPr>
          <p:cNvPr id="55" name="Oval 54">
            <a:extLst>
              <a:ext uri="{FF2B5EF4-FFF2-40B4-BE49-F238E27FC236}">
                <a16:creationId xmlns:a16="http://schemas.microsoft.com/office/drawing/2014/main" id="{D75C3DA7-C1BE-414E-BD22-986A14B5CEB0}"/>
              </a:ext>
            </a:extLst>
          </p:cNvPr>
          <p:cNvSpPr/>
          <p:nvPr/>
        </p:nvSpPr>
        <p:spPr>
          <a:xfrm flipV="1">
            <a:off x="4684090" y="2617338"/>
            <a:ext cx="189999" cy="17821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C00000"/>
              </a:solidFill>
            </a:endParaRPr>
          </a:p>
        </p:txBody>
      </p:sp>
      <p:cxnSp>
        <p:nvCxnSpPr>
          <p:cNvPr id="56" name="Straight Arrow Connector 55">
            <a:extLst>
              <a:ext uri="{FF2B5EF4-FFF2-40B4-BE49-F238E27FC236}">
                <a16:creationId xmlns:a16="http://schemas.microsoft.com/office/drawing/2014/main" id="{7B9EA06C-2916-4345-94D1-EBB0C659205F}"/>
              </a:ext>
            </a:extLst>
          </p:cNvPr>
          <p:cNvCxnSpPr>
            <a:cxnSpLocks/>
          </p:cNvCxnSpPr>
          <p:nvPr/>
        </p:nvCxnSpPr>
        <p:spPr>
          <a:xfrm flipH="1">
            <a:off x="5774115" y="2683277"/>
            <a:ext cx="1456446" cy="24222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9C016A9B-8E1E-4626-B026-2EB99479ADEC}"/>
              </a:ext>
            </a:extLst>
          </p:cNvPr>
          <p:cNvSpPr txBox="1"/>
          <p:nvPr/>
        </p:nvSpPr>
        <p:spPr>
          <a:xfrm>
            <a:off x="7577810" y="1752073"/>
            <a:ext cx="3263803" cy="2308324"/>
          </a:xfrm>
          <a:prstGeom prst="rect">
            <a:avLst/>
          </a:prstGeom>
          <a:noFill/>
          <a:ln w="38100">
            <a:solidFill>
              <a:srgbClr val="0070C0"/>
            </a:solidFill>
          </a:ln>
        </p:spPr>
        <p:txBody>
          <a:bodyPr wrap="square" rtlCol="0">
            <a:spAutoFit/>
          </a:bodyPr>
          <a:lstStyle/>
          <a:p>
            <a:r>
              <a:rPr lang="en-US" b="1" i="1" dirty="0">
                <a:solidFill>
                  <a:srgbClr val="0070C0"/>
                </a:solidFill>
              </a:rPr>
              <a:t>The price increase by a </a:t>
            </a:r>
            <a:r>
              <a:rPr lang="en-US" b="1" i="1" dirty="0" err="1">
                <a:solidFill>
                  <a:srgbClr val="0070C0"/>
                </a:solidFill>
              </a:rPr>
              <a:t>SSNIP</a:t>
            </a:r>
            <a:r>
              <a:rPr lang="en-US" b="1" i="1" dirty="0">
                <a:solidFill>
                  <a:srgbClr val="0070C0"/>
                </a:solidFill>
              </a:rPr>
              <a:t> from $100 up to </a:t>
            </a:r>
            <a:r>
              <a:rPr lang="en-US" b="1" i="1" dirty="0">
                <a:solidFill>
                  <a:srgbClr val="C00000"/>
                </a:solidFill>
              </a:rPr>
              <a:t>$105 </a:t>
            </a:r>
            <a:r>
              <a:rPr lang="en-US" b="1" i="1" dirty="0">
                <a:solidFill>
                  <a:srgbClr val="0070C0"/>
                </a:solidFill>
              </a:rPr>
              <a:t>would increase profits. But the hypo </a:t>
            </a:r>
            <a:r>
              <a:rPr lang="en-US" b="1" i="1" dirty="0" err="1">
                <a:solidFill>
                  <a:srgbClr val="0070C0"/>
                </a:solidFill>
              </a:rPr>
              <a:t>monop</a:t>
            </a:r>
            <a:r>
              <a:rPr lang="en-US" b="1" i="1" dirty="0">
                <a:solidFill>
                  <a:srgbClr val="0070C0"/>
                </a:solidFill>
              </a:rPr>
              <a:t>. would not have the incentive to raise price to </a:t>
            </a:r>
            <a:r>
              <a:rPr lang="en-US" b="1" i="1" dirty="0">
                <a:solidFill>
                  <a:srgbClr val="C00000"/>
                </a:solidFill>
              </a:rPr>
              <a:t>$105</a:t>
            </a:r>
            <a:r>
              <a:rPr lang="en-US" b="1" i="1" dirty="0">
                <a:solidFill>
                  <a:srgbClr val="0070C0"/>
                </a:solidFill>
              </a:rPr>
              <a:t>, but only raise price up to </a:t>
            </a:r>
            <a:r>
              <a:rPr lang="en-US" b="1" i="1" dirty="0">
                <a:solidFill>
                  <a:srgbClr val="00B050"/>
                </a:solidFill>
              </a:rPr>
              <a:t>$103</a:t>
            </a:r>
            <a:r>
              <a:rPr lang="en-US" b="1" i="1" dirty="0">
                <a:solidFill>
                  <a:srgbClr val="0070C0"/>
                </a:solidFill>
              </a:rPr>
              <a:t>.  The HMT would reject the candidate market.</a:t>
            </a:r>
          </a:p>
        </p:txBody>
      </p:sp>
      <p:sp>
        <p:nvSpPr>
          <p:cNvPr id="43" name="TextBox 42">
            <a:extLst>
              <a:ext uri="{FF2B5EF4-FFF2-40B4-BE49-F238E27FC236}">
                <a16:creationId xmlns:a16="http://schemas.microsoft.com/office/drawing/2014/main" id="{4D440F8C-E146-49BE-888A-707D6941B105}"/>
              </a:ext>
            </a:extLst>
          </p:cNvPr>
          <p:cNvSpPr txBox="1"/>
          <p:nvPr/>
        </p:nvSpPr>
        <p:spPr>
          <a:xfrm>
            <a:off x="7132011" y="4735842"/>
            <a:ext cx="4240090" cy="1569660"/>
          </a:xfrm>
          <a:prstGeom prst="rect">
            <a:avLst/>
          </a:prstGeom>
          <a:solidFill>
            <a:srgbClr val="FFFFCC"/>
          </a:solidFill>
          <a:ln w="38100">
            <a:solidFill>
              <a:srgbClr val="0070C0"/>
            </a:solidFill>
          </a:ln>
        </p:spPr>
        <p:txBody>
          <a:bodyPr wrap="square" rtlCol="0">
            <a:spAutoFit/>
          </a:bodyPr>
          <a:lstStyle/>
          <a:p>
            <a:r>
              <a:rPr lang="en-US" sz="2400" b="1" i="1" dirty="0">
                <a:solidFill>
                  <a:srgbClr val="C00000"/>
                </a:solidFill>
              </a:rPr>
              <a:t>This complication leads to a HMT different from the simple comparison of “gains” and losses” – to be discussed below</a:t>
            </a:r>
          </a:p>
        </p:txBody>
      </p:sp>
      <p:sp>
        <p:nvSpPr>
          <p:cNvPr id="8" name="Oval 7">
            <a:extLst>
              <a:ext uri="{FF2B5EF4-FFF2-40B4-BE49-F238E27FC236}">
                <a16:creationId xmlns:a16="http://schemas.microsoft.com/office/drawing/2014/main" id="{6FF28C6D-F897-4F8D-9C51-7FE2780C11D4}"/>
              </a:ext>
            </a:extLst>
          </p:cNvPr>
          <p:cNvSpPr/>
          <p:nvPr/>
        </p:nvSpPr>
        <p:spPr>
          <a:xfrm flipV="1">
            <a:off x="2633100" y="5942215"/>
            <a:ext cx="189999" cy="17821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C00000"/>
              </a:solidFill>
            </a:endParaRPr>
          </a:p>
        </p:txBody>
      </p:sp>
    </p:spTree>
    <p:extLst>
      <p:ext uri="{BB962C8B-B14F-4D97-AF65-F5344CB8AC3E}">
        <p14:creationId xmlns:p14="http://schemas.microsoft.com/office/powerpoint/2010/main" val="8265589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688ED-5B7C-4A50-86F2-8A1F11AB0B4E}"/>
              </a:ext>
            </a:extLst>
          </p:cNvPr>
          <p:cNvSpPr>
            <a:spLocks noGrp="1"/>
          </p:cNvSpPr>
          <p:nvPr>
            <p:ph type="title"/>
          </p:nvPr>
        </p:nvSpPr>
        <p:spPr>
          <a:xfrm>
            <a:off x="838200" y="313754"/>
            <a:ext cx="10515600" cy="1325563"/>
          </a:xfrm>
        </p:spPr>
        <p:txBody>
          <a:bodyPr/>
          <a:lstStyle/>
          <a:p>
            <a:r>
              <a:rPr lang="en-US" dirty="0"/>
              <a:t>Another Complication: </a:t>
            </a:r>
            <a:r>
              <a:rPr lang="en-US" sz="3200" dirty="0"/>
              <a:t>Targeted price increases </a:t>
            </a:r>
            <a:endParaRPr lang="en-US" dirty="0"/>
          </a:p>
        </p:txBody>
      </p:sp>
      <p:sp>
        <p:nvSpPr>
          <p:cNvPr id="3" name="Content Placeholder 2">
            <a:extLst>
              <a:ext uri="{FF2B5EF4-FFF2-40B4-BE49-F238E27FC236}">
                <a16:creationId xmlns:a16="http://schemas.microsoft.com/office/drawing/2014/main" id="{1372093E-C8C1-4573-BA07-818A080276E8}"/>
              </a:ext>
            </a:extLst>
          </p:cNvPr>
          <p:cNvSpPr>
            <a:spLocks noGrp="1"/>
          </p:cNvSpPr>
          <p:nvPr>
            <p:ph idx="1"/>
          </p:nvPr>
        </p:nvSpPr>
        <p:spPr>
          <a:xfrm>
            <a:off x="838200" y="1825625"/>
            <a:ext cx="8079769" cy="4351338"/>
          </a:xfrm>
        </p:spPr>
        <p:txBody>
          <a:bodyPr>
            <a:normAutofit lnSpcReduction="10000"/>
          </a:bodyPr>
          <a:lstStyle/>
          <a:p>
            <a:pPr marL="182880" indent="-182880" fontAlgn="auto">
              <a:spcBef>
                <a:spcPts val="1200"/>
              </a:spcBef>
              <a:spcAft>
                <a:spcPts val="0"/>
              </a:spcAft>
              <a:buFont typeface="Arial" pitchFamily="34" charset="0"/>
              <a:buChar char="•"/>
              <a:defRPr/>
            </a:pPr>
            <a:r>
              <a:rPr lang="en-US" sz="2400" dirty="0"/>
              <a:t>In the HMT example, we assumed that the </a:t>
            </a:r>
            <a:r>
              <a:rPr lang="en-US" sz="2400" dirty="0" err="1"/>
              <a:t>SSNIP</a:t>
            </a:r>
            <a:r>
              <a:rPr lang="en-US" sz="2400" dirty="0"/>
              <a:t> was a </a:t>
            </a:r>
            <a:r>
              <a:rPr lang="en-US" sz="2400" dirty="0">
                <a:solidFill>
                  <a:srgbClr val="C00000"/>
                </a:solidFill>
              </a:rPr>
              <a:t>uniform price increase </a:t>
            </a:r>
            <a:r>
              <a:rPr lang="en-US" sz="2400" dirty="0"/>
              <a:t>by all the products in the candidate market</a:t>
            </a:r>
          </a:p>
          <a:p>
            <a:pPr indent="-182880">
              <a:spcBef>
                <a:spcPts val="1200"/>
              </a:spcBef>
              <a:defRPr/>
            </a:pPr>
            <a:r>
              <a:rPr lang="en-US" sz="2400" dirty="0"/>
              <a:t>But, the most relevant </a:t>
            </a:r>
            <a:r>
              <a:rPr lang="en-US" sz="2400" dirty="0" err="1"/>
              <a:t>SSNIP</a:t>
            </a:r>
            <a:r>
              <a:rPr lang="en-US" sz="2400" dirty="0"/>
              <a:t> may NOT involve a uniform price increase for all products and firms or all customers</a:t>
            </a:r>
          </a:p>
          <a:p>
            <a:pPr lvl="1" indent="-182880">
              <a:spcBef>
                <a:spcPts val="1200"/>
              </a:spcBef>
              <a:defRPr/>
            </a:pPr>
            <a:r>
              <a:rPr lang="en-US" sz="2000" dirty="0"/>
              <a:t>Example: </a:t>
            </a:r>
            <a:r>
              <a:rPr lang="en-US" sz="2000" i="1" dirty="0"/>
              <a:t>Staples </a:t>
            </a:r>
            <a:r>
              <a:rPr lang="en-US" sz="2000" dirty="0"/>
              <a:t>assumed price increases only for consumable office products, not all products sold by the superstores</a:t>
            </a:r>
          </a:p>
          <a:p>
            <a:pPr lvl="1" indent="-182880">
              <a:spcBef>
                <a:spcPts val="1200"/>
              </a:spcBef>
              <a:defRPr/>
            </a:pPr>
            <a:r>
              <a:rPr lang="en-US" sz="2000" dirty="0"/>
              <a:t>Example: In </a:t>
            </a:r>
            <a:r>
              <a:rPr lang="en-US" sz="2000" i="1" dirty="0" err="1"/>
              <a:t>T-mobile</a:t>
            </a:r>
            <a:r>
              <a:rPr lang="en-US" sz="2000" i="1" dirty="0"/>
              <a:t>/Sprint</a:t>
            </a:r>
            <a:r>
              <a:rPr lang="en-US" sz="2000" dirty="0"/>
              <a:t>, States might have considered </a:t>
            </a:r>
            <a:br>
              <a:rPr lang="en-US" sz="2000" dirty="0"/>
            </a:br>
            <a:r>
              <a:rPr lang="en-US" sz="2000" dirty="0" err="1"/>
              <a:t>SSNIP</a:t>
            </a:r>
            <a:r>
              <a:rPr lang="en-US" sz="2000" dirty="0"/>
              <a:t> applied only to prepaid customers </a:t>
            </a:r>
          </a:p>
          <a:p>
            <a:pPr indent="-182880">
              <a:spcBef>
                <a:spcPts val="1200"/>
              </a:spcBef>
              <a:defRPr/>
            </a:pPr>
            <a:r>
              <a:rPr lang="en-US" sz="2400" dirty="0">
                <a:solidFill>
                  <a:srgbClr val="C00000"/>
                </a:solidFill>
              </a:rPr>
              <a:t>Non-uniform </a:t>
            </a:r>
            <a:r>
              <a:rPr lang="en-US" sz="2400" dirty="0" err="1">
                <a:solidFill>
                  <a:srgbClr val="C00000"/>
                </a:solidFill>
              </a:rPr>
              <a:t>SSNIPs</a:t>
            </a:r>
            <a:r>
              <a:rPr lang="en-US" sz="2400" dirty="0">
                <a:solidFill>
                  <a:srgbClr val="C00000"/>
                </a:solidFill>
              </a:rPr>
              <a:t> can lead to narrower markets, sometimes called “targeted customer” or “price discrimination markets”</a:t>
            </a:r>
          </a:p>
          <a:p>
            <a:pPr marL="0" indent="0">
              <a:buNone/>
            </a:pPr>
            <a:endParaRPr lang="en-US" sz="2400" dirty="0"/>
          </a:p>
          <a:p>
            <a:pPr marL="0" indent="0">
              <a:buNone/>
            </a:pPr>
            <a:endParaRPr lang="en-US" sz="2400" dirty="0"/>
          </a:p>
        </p:txBody>
      </p:sp>
      <p:sp>
        <p:nvSpPr>
          <p:cNvPr id="4" name="Slide Number Placeholder 3">
            <a:extLst>
              <a:ext uri="{FF2B5EF4-FFF2-40B4-BE49-F238E27FC236}">
                <a16:creationId xmlns:a16="http://schemas.microsoft.com/office/drawing/2014/main" id="{8CB8344A-B52B-4A3F-90DB-AC27ED339BFB}"/>
              </a:ext>
            </a:extLst>
          </p:cNvPr>
          <p:cNvSpPr>
            <a:spLocks noGrp="1"/>
          </p:cNvSpPr>
          <p:nvPr>
            <p:ph type="sldNum" sz="quarter" idx="12"/>
          </p:nvPr>
        </p:nvSpPr>
        <p:spPr/>
        <p:txBody>
          <a:bodyPr/>
          <a:lstStyle/>
          <a:p>
            <a:fld id="{A3FA0A93-60EE-4E9D-852F-604094E61050}" type="slidenum">
              <a:rPr lang="en-US" smtClean="0"/>
              <a:t>44</a:t>
            </a:fld>
            <a:endParaRPr lang="en-US"/>
          </a:p>
        </p:txBody>
      </p:sp>
      <p:cxnSp>
        <p:nvCxnSpPr>
          <p:cNvPr id="5" name="Straight Arrow Connector 4">
            <a:extLst>
              <a:ext uri="{FF2B5EF4-FFF2-40B4-BE49-F238E27FC236}">
                <a16:creationId xmlns:a16="http://schemas.microsoft.com/office/drawing/2014/main" id="{152A640A-A1CB-41D8-87C8-6C3E9CB48ACF}"/>
              </a:ext>
            </a:extLst>
          </p:cNvPr>
          <p:cNvCxnSpPr>
            <a:cxnSpLocks/>
          </p:cNvCxnSpPr>
          <p:nvPr/>
        </p:nvCxnSpPr>
        <p:spPr>
          <a:xfrm flipH="1" flipV="1">
            <a:off x="8418549" y="1336627"/>
            <a:ext cx="858266" cy="10561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CDEC3EE-BBF4-4120-A8C2-B4D5060261BD}"/>
              </a:ext>
            </a:extLst>
          </p:cNvPr>
          <p:cNvSpPr txBox="1"/>
          <p:nvPr/>
        </p:nvSpPr>
        <p:spPr>
          <a:xfrm>
            <a:off x="9635661" y="2514756"/>
            <a:ext cx="1881670" cy="646331"/>
          </a:xfrm>
          <a:prstGeom prst="rect">
            <a:avLst/>
          </a:prstGeom>
          <a:noFill/>
          <a:ln w="38100">
            <a:solidFill>
              <a:srgbClr val="0070C0"/>
            </a:solidFill>
          </a:ln>
        </p:spPr>
        <p:txBody>
          <a:bodyPr wrap="square" rtlCol="0">
            <a:spAutoFit/>
          </a:bodyPr>
          <a:lstStyle/>
          <a:p>
            <a:r>
              <a:rPr lang="en-US" b="1" i="1" dirty="0">
                <a:solidFill>
                  <a:srgbClr val="0070C0"/>
                </a:solidFill>
              </a:rPr>
              <a:t>To be discussed in Topic 11</a:t>
            </a:r>
          </a:p>
        </p:txBody>
      </p:sp>
      <p:cxnSp>
        <p:nvCxnSpPr>
          <p:cNvPr id="8" name="Straight Arrow Connector 7">
            <a:extLst>
              <a:ext uri="{FF2B5EF4-FFF2-40B4-BE49-F238E27FC236}">
                <a16:creationId xmlns:a16="http://schemas.microsoft.com/office/drawing/2014/main" id="{AA20BDC4-A5B6-476A-9280-37390AA8B818}"/>
              </a:ext>
            </a:extLst>
          </p:cNvPr>
          <p:cNvCxnSpPr>
            <a:cxnSpLocks/>
          </p:cNvCxnSpPr>
          <p:nvPr/>
        </p:nvCxnSpPr>
        <p:spPr>
          <a:xfrm flipH="1">
            <a:off x="8610600" y="3790774"/>
            <a:ext cx="1025062" cy="116137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55493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0D8A1-5984-4294-8AE3-74468A2D4938}"/>
              </a:ext>
            </a:extLst>
          </p:cNvPr>
          <p:cNvSpPr>
            <a:spLocks noGrp="1"/>
          </p:cNvSpPr>
          <p:nvPr>
            <p:ph type="title"/>
          </p:nvPr>
        </p:nvSpPr>
        <p:spPr/>
        <p:txBody>
          <a:bodyPr/>
          <a:lstStyle/>
          <a:p>
            <a:r>
              <a:rPr lang="en-US" dirty="0"/>
              <a:t>Other Issues and Complications … </a:t>
            </a:r>
          </a:p>
        </p:txBody>
      </p:sp>
      <p:sp>
        <p:nvSpPr>
          <p:cNvPr id="3" name="Content Placeholder 2">
            <a:extLst>
              <a:ext uri="{FF2B5EF4-FFF2-40B4-BE49-F238E27FC236}">
                <a16:creationId xmlns:a16="http://schemas.microsoft.com/office/drawing/2014/main" id="{7A575774-0A8B-4BB0-8AE8-78F87CA42EFA}"/>
              </a:ext>
            </a:extLst>
          </p:cNvPr>
          <p:cNvSpPr>
            <a:spLocks noGrp="1"/>
          </p:cNvSpPr>
          <p:nvPr>
            <p:ph idx="1"/>
          </p:nvPr>
        </p:nvSpPr>
        <p:spPr>
          <a:xfrm>
            <a:off x="714910" y="1527674"/>
            <a:ext cx="7576335" cy="5109432"/>
          </a:xfrm>
        </p:spPr>
        <p:txBody>
          <a:bodyPr>
            <a:normAutofit/>
          </a:bodyPr>
          <a:lstStyle/>
          <a:p>
            <a:r>
              <a:rPr lang="en-US" dirty="0"/>
              <a:t>The HMT test is based on a </a:t>
            </a:r>
            <a:r>
              <a:rPr lang="en-US" dirty="0">
                <a:solidFill>
                  <a:srgbClr val="C00000"/>
                </a:solidFill>
              </a:rPr>
              <a:t>price increase, not a quality decrease</a:t>
            </a:r>
          </a:p>
          <a:p>
            <a:pPr lvl="1"/>
            <a:r>
              <a:rPr lang="en-US" dirty="0"/>
              <a:t>If the test instead focused on a small but significant decrease in quality </a:t>
            </a:r>
            <a:r>
              <a:rPr lang="en-US" i="1" dirty="0"/>
              <a:t>(SSDIQ)</a:t>
            </a:r>
            <a:r>
              <a:rPr lang="en-US" dirty="0"/>
              <a:t>, it could well lead to different results</a:t>
            </a:r>
          </a:p>
          <a:p>
            <a:pPr lvl="1"/>
            <a:r>
              <a:rPr lang="en-US" dirty="0"/>
              <a:t>HMGs ignore this issue.</a:t>
            </a:r>
          </a:p>
          <a:p>
            <a:r>
              <a:rPr lang="en-US" dirty="0"/>
              <a:t>The HMGs stress that the SSNIP level (e.g., 5%) is a </a:t>
            </a:r>
            <a:r>
              <a:rPr lang="en-US" dirty="0">
                <a:solidFill>
                  <a:srgbClr val="C00000"/>
                </a:solidFill>
              </a:rPr>
              <a:t>“tool,” not a tolerance level </a:t>
            </a:r>
            <a:r>
              <a:rPr lang="en-US" dirty="0"/>
              <a:t>for price increases caused by the merger </a:t>
            </a:r>
          </a:p>
          <a:p>
            <a:pPr lvl="1"/>
            <a:r>
              <a:rPr lang="en-US" dirty="0"/>
              <a:t>But, in practice, if they use a 5% SSNIP for mkt </a:t>
            </a:r>
            <a:r>
              <a:rPr lang="en-US" dirty="0" err="1"/>
              <a:t>dfn</a:t>
            </a:r>
            <a:r>
              <a:rPr lang="en-US" dirty="0"/>
              <a:t> and then broaden the market to the point that the HHI is low, it could end up permitting a merger that will raise price by less than 5%</a:t>
            </a:r>
          </a:p>
          <a:p>
            <a:pPr lvl="1"/>
            <a:endParaRPr lang="en-US" i="1" dirty="0">
              <a:solidFill>
                <a:srgbClr val="C00000"/>
              </a:solidFill>
            </a:endParaRPr>
          </a:p>
        </p:txBody>
      </p:sp>
      <p:sp>
        <p:nvSpPr>
          <p:cNvPr id="4" name="Slide Number Placeholder 3">
            <a:extLst>
              <a:ext uri="{FF2B5EF4-FFF2-40B4-BE49-F238E27FC236}">
                <a16:creationId xmlns:a16="http://schemas.microsoft.com/office/drawing/2014/main" id="{81FB090A-C295-439C-A44A-F4520126C21B}"/>
              </a:ext>
            </a:extLst>
          </p:cNvPr>
          <p:cNvSpPr>
            <a:spLocks noGrp="1"/>
          </p:cNvSpPr>
          <p:nvPr>
            <p:ph type="sldNum" sz="quarter" idx="12"/>
          </p:nvPr>
        </p:nvSpPr>
        <p:spPr/>
        <p:txBody>
          <a:bodyPr/>
          <a:lstStyle/>
          <a:p>
            <a:fld id="{A3FA0A93-60EE-4E9D-852F-604094E61050}" type="slidenum">
              <a:rPr lang="en-US" smtClean="0"/>
              <a:t>45</a:t>
            </a:fld>
            <a:endParaRPr lang="en-US"/>
          </a:p>
        </p:txBody>
      </p:sp>
      <p:sp>
        <p:nvSpPr>
          <p:cNvPr id="6" name="TextBox 5">
            <a:extLst>
              <a:ext uri="{FF2B5EF4-FFF2-40B4-BE49-F238E27FC236}">
                <a16:creationId xmlns:a16="http://schemas.microsoft.com/office/drawing/2014/main" id="{82F77A2E-2DD0-431F-A6DC-7842442EA8F5}"/>
              </a:ext>
            </a:extLst>
          </p:cNvPr>
          <p:cNvSpPr txBox="1"/>
          <p:nvPr/>
        </p:nvSpPr>
        <p:spPr>
          <a:xfrm>
            <a:off x="9229660" y="1810471"/>
            <a:ext cx="2027620" cy="1754326"/>
          </a:xfrm>
          <a:prstGeom prst="rect">
            <a:avLst/>
          </a:prstGeom>
          <a:solidFill>
            <a:srgbClr val="FFFF00"/>
          </a:solidFill>
          <a:ln w="38100">
            <a:solidFill>
              <a:srgbClr val="0070C0"/>
            </a:solidFill>
          </a:ln>
        </p:spPr>
        <p:txBody>
          <a:bodyPr wrap="square" rtlCol="0">
            <a:spAutoFit/>
          </a:bodyPr>
          <a:lstStyle/>
          <a:p>
            <a:r>
              <a:rPr lang="en-US" b="1" i="1" dirty="0">
                <a:solidFill>
                  <a:srgbClr val="0070C0"/>
                </a:solidFill>
              </a:rPr>
              <a:t>This SSDIQ is relevant for “free” digital goods on the Internet, so it is now become a topic of interest</a:t>
            </a:r>
          </a:p>
        </p:txBody>
      </p:sp>
      <p:cxnSp>
        <p:nvCxnSpPr>
          <p:cNvPr id="7" name="Straight Arrow Connector 6">
            <a:extLst>
              <a:ext uri="{FF2B5EF4-FFF2-40B4-BE49-F238E27FC236}">
                <a16:creationId xmlns:a16="http://schemas.microsoft.com/office/drawing/2014/main" id="{F0714636-468E-4B8D-A602-902E568E4AAE}"/>
              </a:ext>
            </a:extLst>
          </p:cNvPr>
          <p:cNvCxnSpPr>
            <a:cxnSpLocks/>
          </p:cNvCxnSpPr>
          <p:nvPr/>
        </p:nvCxnSpPr>
        <p:spPr>
          <a:xfrm flipH="1">
            <a:off x="8169532" y="2514756"/>
            <a:ext cx="866690" cy="20812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91601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A5482-06B6-444A-9007-1967842395F1}"/>
              </a:ext>
            </a:extLst>
          </p:cNvPr>
          <p:cNvSpPr>
            <a:spLocks noGrp="1"/>
          </p:cNvSpPr>
          <p:nvPr>
            <p:ph type="title"/>
          </p:nvPr>
        </p:nvSpPr>
        <p:spPr/>
        <p:txBody>
          <a:bodyPr/>
          <a:lstStyle/>
          <a:p>
            <a:pPr algn="ctr"/>
            <a:r>
              <a:rPr lang="en-US" dirty="0"/>
              <a:t>An Alternative Implementation of the HMT  </a:t>
            </a:r>
          </a:p>
        </p:txBody>
      </p:sp>
      <p:sp>
        <p:nvSpPr>
          <p:cNvPr id="3" name="Text Placeholder 2">
            <a:extLst>
              <a:ext uri="{FF2B5EF4-FFF2-40B4-BE49-F238E27FC236}">
                <a16:creationId xmlns:a16="http://schemas.microsoft.com/office/drawing/2014/main" id="{97023703-6638-4CAB-B06B-2345F77BDEB2}"/>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2B72F2EF-FDC0-41C6-933C-B655B69CBF3D}"/>
              </a:ext>
            </a:extLst>
          </p:cNvPr>
          <p:cNvSpPr>
            <a:spLocks noGrp="1"/>
          </p:cNvSpPr>
          <p:nvPr>
            <p:ph type="sldNum" sz="quarter" idx="12"/>
          </p:nvPr>
        </p:nvSpPr>
        <p:spPr/>
        <p:txBody>
          <a:bodyPr/>
          <a:lstStyle/>
          <a:p>
            <a:fld id="{A3FA0A93-60EE-4E9D-852F-604094E61050}" type="slidenum">
              <a:rPr lang="en-US" smtClean="0"/>
              <a:t>46</a:t>
            </a:fld>
            <a:endParaRPr lang="en-US"/>
          </a:p>
        </p:txBody>
      </p:sp>
    </p:spTree>
    <p:extLst>
      <p:ext uri="{BB962C8B-B14F-4D97-AF65-F5344CB8AC3E}">
        <p14:creationId xmlns:p14="http://schemas.microsoft.com/office/powerpoint/2010/main" val="40388128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3E889-5304-4E22-9393-7815703F4162}"/>
              </a:ext>
            </a:extLst>
          </p:cNvPr>
          <p:cNvSpPr>
            <a:spLocks noGrp="1"/>
          </p:cNvSpPr>
          <p:nvPr>
            <p:ph type="title"/>
          </p:nvPr>
        </p:nvSpPr>
        <p:spPr>
          <a:xfrm>
            <a:off x="540249" y="215464"/>
            <a:ext cx="10515600" cy="1325563"/>
          </a:xfrm>
        </p:spPr>
        <p:txBody>
          <a:bodyPr/>
          <a:lstStyle/>
          <a:p>
            <a:r>
              <a:rPr lang="en-US" dirty="0"/>
              <a:t>The “Recapture Percentage” (RP) Approach</a:t>
            </a:r>
          </a:p>
        </p:txBody>
      </p:sp>
      <p:sp>
        <p:nvSpPr>
          <p:cNvPr id="3" name="Content Placeholder 2">
            <a:extLst>
              <a:ext uri="{FF2B5EF4-FFF2-40B4-BE49-F238E27FC236}">
                <a16:creationId xmlns:a16="http://schemas.microsoft.com/office/drawing/2014/main" id="{3F5C52FB-0B62-46BA-BC71-634260A71BAF}"/>
              </a:ext>
            </a:extLst>
          </p:cNvPr>
          <p:cNvSpPr>
            <a:spLocks noGrp="1"/>
          </p:cNvSpPr>
          <p:nvPr>
            <p:ph idx="1"/>
          </p:nvPr>
        </p:nvSpPr>
        <p:spPr>
          <a:xfrm>
            <a:off x="281841" y="1312720"/>
            <a:ext cx="5573233" cy="5408755"/>
          </a:xfrm>
        </p:spPr>
        <p:txBody>
          <a:bodyPr>
            <a:normAutofit fontScale="92500" lnSpcReduction="20000"/>
          </a:bodyPr>
          <a:lstStyle/>
          <a:p>
            <a:pPr>
              <a:lnSpc>
                <a:spcPct val="110000"/>
              </a:lnSpc>
            </a:pPr>
            <a:r>
              <a:rPr lang="en-US" dirty="0"/>
              <a:t>The HMT in the 2010 HMGs </a:t>
            </a:r>
          </a:p>
          <a:p>
            <a:pPr lvl="1">
              <a:lnSpc>
                <a:spcPct val="110000"/>
              </a:lnSpc>
            </a:pPr>
            <a:r>
              <a:rPr lang="en-US" dirty="0"/>
              <a:t>The 1982-92 HMGs implemented the simple Gains vs Losses analysis of “profitability” of the </a:t>
            </a:r>
            <a:r>
              <a:rPr lang="en-US" i="1" dirty="0"/>
              <a:t>SSNIP, SSNIP </a:t>
            </a:r>
            <a:r>
              <a:rPr lang="en-US" dirty="0"/>
              <a:t>would be </a:t>
            </a:r>
            <a:r>
              <a:rPr lang="en-US" i="1" dirty="0"/>
              <a:t>“profit-maximizing.”</a:t>
            </a:r>
            <a:endParaRPr lang="en-US" dirty="0"/>
          </a:p>
          <a:p>
            <a:pPr lvl="1">
              <a:lnSpc>
                <a:spcPct val="110000"/>
              </a:lnSpc>
            </a:pPr>
            <a:r>
              <a:rPr lang="en-US" dirty="0"/>
              <a:t>They also did not take into account that the </a:t>
            </a:r>
            <a:r>
              <a:rPr lang="en-US" dirty="0">
                <a:solidFill>
                  <a:srgbClr val="C00000"/>
                </a:solidFill>
              </a:rPr>
              <a:t>pre-merger price provides information about the demand elasticity</a:t>
            </a:r>
            <a:r>
              <a:rPr lang="en-US" dirty="0"/>
              <a:t>, assuming that there is no coordination </a:t>
            </a:r>
            <a:r>
              <a:rPr lang="en-US" sz="1800" i="1" dirty="0">
                <a:solidFill>
                  <a:srgbClr val="00B0F0"/>
                </a:solidFill>
              </a:rPr>
              <a:t>(p.774)</a:t>
            </a:r>
            <a:endParaRPr lang="en-US" i="1" dirty="0">
              <a:solidFill>
                <a:srgbClr val="00B0F0"/>
              </a:solidFill>
            </a:endParaRPr>
          </a:p>
          <a:p>
            <a:pPr lvl="1" indent="-182880" fontAlgn="auto">
              <a:lnSpc>
                <a:spcPct val="110000"/>
              </a:lnSpc>
              <a:spcAft>
                <a:spcPts val="0"/>
              </a:spcAft>
              <a:buFont typeface="Arial" pitchFamily="34" charset="0"/>
              <a:buChar char="•"/>
              <a:defRPr/>
            </a:pPr>
            <a:r>
              <a:rPr lang="en-US" dirty="0"/>
              <a:t>Taking these two factor into account leads to a different HMT formula</a:t>
            </a:r>
          </a:p>
          <a:p>
            <a:pPr indent="-182880">
              <a:lnSpc>
                <a:spcPct val="110000"/>
              </a:lnSpc>
              <a:defRPr/>
            </a:pPr>
            <a:r>
              <a:rPr lang="en-US" dirty="0"/>
              <a:t>The new test based on the RP</a:t>
            </a:r>
          </a:p>
          <a:p>
            <a:pPr lvl="1" indent="-182880">
              <a:lnSpc>
                <a:spcPct val="110000"/>
              </a:lnSpc>
              <a:defRPr/>
            </a:pPr>
            <a:r>
              <a:rPr lang="en-US" altLang="en-US" sz="2000" b="1" dirty="0"/>
              <a:t>Calculate the </a:t>
            </a:r>
            <a:r>
              <a:rPr lang="en-US" altLang="en-US" sz="2000" b="1" dirty="0">
                <a:solidFill>
                  <a:srgbClr val="C00000"/>
                </a:solidFill>
              </a:rPr>
              <a:t>“</a:t>
            </a:r>
            <a:r>
              <a:rPr lang="en-US" altLang="en-US" sz="2000" b="1" i="1" dirty="0">
                <a:solidFill>
                  <a:srgbClr val="C00000"/>
                </a:solidFill>
              </a:rPr>
              <a:t>Recapture Percentage” (RP)</a:t>
            </a:r>
            <a:r>
              <a:rPr lang="en-US" altLang="en-US" sz="2000" b="1" dirty="0">
                <a:solidFill>
                  <a:srgbClr val="C00000"/>
                </a:solidFill>
              </a:rPr>
              <a:t> </a:t>
            </a:r>
            <a:r>
              <a:rPr lang="en-US" altLang="en-US" sz="2000" b="1" dirty="0"/>
              <a:t>and compare it to a ratio that depends on the assumed </a:t>
            </a:r>
            <a:r>
              <a:rPr lang="en-US" altLang="en-US" sz="2000" b="1" i="1" dirty="0">
                <a:solidFill>
                  <a:srgbClr val="C00000"/>
                </a:solidFill>
              </a:rPr>
              <a:t>SSNIP </a:t>
            </a:r>
            <a:r>
              <a:rPr lang="en-US" altLang="en-US" sz="2000" b="1" dirty="0"/>
              <a:t>and the </a:t>
            </a:r>
            <a:r>
              <a:rPr lang="en-US" altLang="en-US" sz="2000" b="1" i="1" dirty="0">
                <a:solidFill>
                  <a:srgbClr val="C00000"/>
                </a:solidFill>
              </a:rPr>
              <a:t>Price/Cost Margin (Margin)</a:t>
            </a:r>
            <a:br>
              <a:rPr lang="en-US" altLang="en-US" sz="2000" b="1" i="1" dirty="0"/>
            </a:br>
            <a:endParaRPr lang="en-US" altLang="en-US" sz="1100" b="1" dirty="0"/>
          </a:p>
          <a:p>
            <a:pPr>
              <a:lnSpc>
                <a:spcPct val="110000"/>
              </a:lnSpc>
            </a:pPr>
            <a:endParaRPr lang="en-US" b="1" dirty="0"/>
          </a:p>
          <a:p>
            <a:pPr>
              <a:lnSpc>
                <a:spcPct val="110000"/>
              </a:lnSpc>
            </a:pPr>
            <a:endParaRPr lang="en-US" dirty="0"/>
          </a:p>
        </p:txBody>
      </p:sp>
      <p:sp>
        <p:nvSpPr>
          <p:cNvPr id="4" name="Slide Number Placeholder 3">
            <a:extLst>
              <a:ext uri="{FF2B5EF4-FFF2-40B4-BE49-F238E27FC236}">
                <a16:creationId xmlns:a16="http://schemas.microsoft.com/office/drawing/2014/main" id="{E0452DC9-9825-4871-A465-91DCFE4111CC}"/>
              </a:ext>
            </a:extLst>
          </p:cNvPr>
          <p:cNvSpPr>
            <a:spLocks noGrp="1"/>
          </p:cNvSpPr>
          <p:nvPr>
            <p:ph type="sldNum" sz="quarter" idx="12"/>
          </p:nvPr>
        </p:nvSpPr>
        <p:spPr/>
        <p:txBody>
          <a:bodyPr/>
          <a:lstStyle/>
          <a:p>
            <a:fld id="{A3FA0A93-60EE-4E9D-852F-604094E61050}" type="slidenum">
              <a:rPr lang="en-US" smtClean="0"/>
              <a:t>47</a:t>
            </a:fld>
            <a:endParaRPr lang="en-US"/>
          </a:p>
        </p:txBody>
      </p:sp>
      <p:sp>
        <p:nvSpPr>
          <p:cNvPr id="7" name="TextBox 6">
            <a:extLst>
              <a:ext uri="{FF2B5EF4-FFF2-40B4-BE49-F238E27FC236}">
                <a16:creationId xmlns:a16="http://schemas.microsoft.com/office/drawing/2014/main" id="{3C1B86A5-7A3E-4A26-84C6-368C0581F6D1}"/>
              </a:ext>
            </a:extLst>
          </p:cNvPr>
          <p:cNvSpPr txBox="1"/>
          <p:nvPr/>
        </p:nvSpPr>
        <p:spPr>
          <a:xfrm rot="10800000" flipV="1">
            <a:off x="6928964" y="3781266"/>
            <a:ext cx="4981195" cy="2585323"/>
          </a:xfrm>
          <a:prstGeom prst="rect">
            <a:avLst/>
          </a:prstGeom>
          <a:noFill/>
          <a:ln w="38100">
            <a:solidFill>
              <a:srgbClr val="0070C0"/>
            </a:solidFill>
          </a:ln>
        </p:spPr>
        <p:txBody>
          <a:bodyPr wrap="square" rtlCol="0">
            <a:spAutoFit/>
          </a:bodyPr>
          <a:lstStyle/>
          <a:p>
            <a:r>
              <a:rPr lang="en-US" sz="1800" b="1" dirty="0">
                <a:solidFill>
                  <a:srgbClr val="0070C0"/>
                </a:solidFill>
                <a:effectLst/>
                <a:latin typeface="Times New Roman" panose="02020603050405020304" pitchFamily="18" charset="0"/>
                <a:ea typeface="Times New Roman" panose="02020603050405020304" pitchFamily="18" charset="0"/>
              </a:rPr>
              <a:t>Recall the “</a:t>
            </a:r>
            <a:r>
              <a:rPr lang="en-US" b="1" dirty="0">
                <a:solidFill>
                  <a:srgbClr val="0070C0"/>
                </a:solidFill>
                <a:latin typeface="Times New Roman" panose="02020603050405020304" pitchFamily="18" charset="0"/>
                <a:ea typeface="Times New Roman" panose="02020603050405020304" pitchFamily="18" charset="0"/>
              </a:rPr>
              <a:t>science evidence” bullet from HMG </a:t>
            </a:r>
            <a:r>
              <a:rPr lang="en-US" sz="1800" b="1" dirty="0">
                <a:solidFill>
                  <a:srgbClr val="0070C0"/>
                </a:solidFill>
                <a:effectLst/>
                <a:latin typeface="Times New Roman" panose="02020603050405020304" pitchFamily="18" charset="0"/>
                <a:ea typeface="Times New Roman" panose="02020603050405020304" pitchFamily="18" charset="0"/>
              </a:rPr>
              <a:t>§ 4.1.3</a:t>
            </a:r>
            <a:r>
              <a:rPr lang="en-US" b="1" dirty="0">
                <a:solidFill>
                  <a:srgbClr val="0070C0"/>
                </a:solidFill>
                <a:latin typeface="Times New Roman" panose="02020603050405020304" pitchFamily="18" charset="0"/>
                <a:ea typeface="Times New Roman" panose="02020603050405020304" pitchFamily="18" charset="0"/>
              </a:rPr>
              <a:t>:</a:t>
            </a:r>
          </a:p>
          <a:p>
            <a:endParaRPr lang="en-US" sz="1800" b="1" dirty="0">
              <a:solidFill>
                <a:srgbClr val="0070C0"/>
              </a:solidFill>
              <a:effectLst/>
              <a:latin typeface="Times New Roman" panose="02020603050405020304" pitchFamily="18" charset="0"/>
              <a:ea typeface="Times New Roman" panose="02020603050405020304" pitchFamily="18" charset="0"/>
            </a:endParaRPr>
          </a:p>
          <a:p>
            <a:r>
              <a:rPr lang="en-US" b="1" dirty="0">
                <a:solidFill>
                  <a:srgbClr val="0070C0"/>
                </a:solidFill>
                <a:latin typeface="Times New Roman" panose="02020603050405020304" pitchFamily="18" charset="0"/>
                <a:ea typeface="Times New Roman" panose="02020603050405020304" pitchFamily="18" charset="0"/>
              </a:rPr>
              <a:t>“</a:t>
            </a:r>
            <a:r>
              <a:rPr lang="en-US" sz="1800" b="1" dirty="0">
                <a:solidFill>
                  <a:srgbClr val="0070C0"/>
                </a:solidFill>
                <a:effectLst/>
                <a:latin typeface="Times New Roman" panose="02020603050405020304" pitchFamily="18" charset="0"/>
                <a:ea typeface="Times New Roman" panose="02020603050405020304" pitchFamily="18" charset="0"/>
              </a:rPr>
              <a:t>The percentage of sales lost by one product in the candidate market, when its price alone rises, that is recaptured by other products in the candidate market, with </a:t>
            </a:r>
            <a:r>
              <a:rPr lang="en-US" sz="1800" b="1" dirty="0">
                <a:solidFill>
                  <a:srgbClr val="C00000"/>
                </a:solidFill>
                <a:effectLst/>
                <a:latin typeface="Times New Roman" panose="02020603050405020304" pitchFamily="18" charset="0"/>
                <a:ea typeface="Times New Roman" panose="02020603050405020304" pitchFamily="18" charset="0"/>
              </a:rPr>
              <a:t>a higher recapture percentage </a:t>
            </a:r>
            <a:r>
              <a:rPr lang="en-US" sz="1800" b="1" dirty="0">
                <a:solidFill>
                  <a:srgbClr val="0070C0"/>
                </a:solidFill>
                <a:effectLst/>
                <a:latin typeface="Times New Roman" panose="02020603050405020304" pitchFamily="18" charset="0"/>
                <a:ea typeface="Times New Roman" panose="02020603050405020304" pitchFamily="18" charset="0"/>
              </a:rPr>
              <a:t>making a price increase more profitable for the hypothetical monopolist.”</a:t>
            </a:r>
            <a:endParaRPr lang="en-US" b="1" dirty="0">
              <a:solidFill>
                <a:srgbClr val="0070C0"/>
              </a:solidFill>
            </a:endParaRPr>
          </a:p>
        </p:txBody>
      </p:sp>
      <p:cxnSp>
        <p:nvCxnSpPr>
          <p:cNvPr id="9" name="Straight Arrow Connector 8">
            <a:extLst>
              <a:ext uri="{FF2B5EF4-FFF2-40B4-BE49-F238E27FC236}">
                <a16:creationId xmlns:a16="http://schemas.microsoft.com/office/drawing/2014/main" id="{8FFF0E00-AEC5-40DD-9B36-20E5C8DCAE4A}"/>
              </a:ext>
            </a:extLst>
          </p:cNvPr>
          <p:cNvCxnSpPr/>
          <p:nvPr/>
        </p:nvCxnSpPr>
        <p:spPr>
          <a:xfrm flipH="1">
            <a:off x="5442098" y="4880234"/>
            <a:ext cx="1307804" cy="574158"/>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7143B83-EC1F-4189-B125-5C7978626097}"/>
              </a:ext>
            </a:extLst>
          </p:cNvPr>
          <p:cNvCxnSpPr>
            <a:cxnSpLocks/>
          </p:cNvCxnSpPr>
          <p:nvPr/>
        </p:nvCxnSpPr>
        <p:spPr>
          <a:xfrm flipH="1">
            <a:off x="5442098" y="1928696"/>
            <a:ext cx="730750" cy="981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87A84D9-3936-4563-81D9-A9D04E42FEBD}"/>
              </a:ext>
            </a:extLst>
          </p:cNvPr>
          <p:cNvSpPr txBox="1"/>
          <p:nvPr/>
        </p:nvSpPr>
        <p:spPr>
          <a:xfrm>
            <a:off x="6431256" y="1481696"/>
            <a:ext cx="3703656" cy="1477328"/>
          </a:xfrm>
          <a:prstGeom prst="rect">
            <a:avLst/>
          </a:prstGeom>
          <a:noFill/>
          <a:ln w="38100">
            <a:solidFill>
              <a:srgbClr val="0070C0"/>
            </a:solidFill>
          </a:ln>
        </p:spPr>
        <p:txBody>
          <a:bodyPr wrap="square" rtlCol="0">
            <a:spAutoFit/>
          </a:bodyPr>
          <a:lstStyle/>
          <a:p>
            <a:r>
              <a:rPr lang="en-US" b="1" i="1" dirty="0">
                <a:solidFill>
                  <a:srgbClr val="0070C0"/>
                </a:solidFill>
              </a:rPr>
              <a:t>The “critical loss analysis” discussed above asks whether the price “could” be profitably increased, not whether it “would” be increased (to maximize profits</a:t>
            </a:r>
          </a:p>
        </p:txBody>
      </p:sp>
    </p:spTree>
    <p:extLst>
      <p:ext uri="{BB962C8B-B14F-4D97-AF65-F5344CB8AC3E}">
        <p14:creationId xmlns:p14="http://schemas.microsoft.com/office/powerpoint/2010/main" val="17774977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0BC00-C83A-46BB-953E-5D99E6D6E879}"/>
              </a:ext>
            </a:extLst>
          </p:cNvPr>
          <p:cNvSpPr>
            <a:spLocks noGrp="1"/>
          </p:cNvSpPr>
          <p:nvPr>
            <p:ph type="title"/>
          </p:nvPr>
        </p:nvSpPr>
        <p:spPr>
          <a:xfrm>
            <a:off x="838200" y="313754"/>
            <a:ext cx="10515600" cy="1325563"/>
          </a:xfrm>
        </p:spPr>
        <p:txBody>
          <a:bodyPr/>
          <a:lstStyle/>
          <a:p>
            <a:r>
              <a:rPr lang="en-US" dirty="0"/>
              <a:t>Specifically </a:t>
            </a:r>
            <a:r>
              <a:rPr lang="en-US" sz="2000" i="1" dirty="0">
                <a:solidFill>
                  <a:srgbClr val="00B0F0"/>
                </a:solidFill>
              </a:rPr>
              <a:t>(as described </a:t>
            </a:r>
            <a:r>
              <a:rPr lang="en-US" sz="2000" i="1">
                <a:solidFill>
                  <a:srgbClr val="00B0F0"/>
                </a:solidFill>
              </a:rPr>
              <a:t>in supplemental. </a:t>
            </a:r>
            <a:r>
              <a:rPr lang="en-US" sz="2000" i="1" dirty="0">
                <a:solidFill>
                  <a:srgbClr val="00B0F0"/>
                </a:solidFill>
              </a:rPr>
              <a:t>materials) </a:t>
            </a:r>
            <a:r>
              <a:rPr lang="en-US" dirty="0"/>
              <a:t>--- </a:t>
            </a:r>
          </a:p>
        </p:txBody>
      </p:sp>
      <p:sp>
        <p:nvSpPr>
          <p:cNvPr id="4" name="Slide Number Placeholder 3">
            <a:extLst>
              <a:ext uri="{FF2B5EF4-FFF2-40B4-BE49-F238E27FC236}">
                <a16:creationId xmlns:a16="http://schemas.microsoft.com/office/drawing/2014/main" id="{E5849B18-4601-4F0C-A1E1-741A716C1D06}"/>
              </a:ext>
            </a:extLst>
          </p:cNvPr>
          <p:cNvSpPr>
            <a:spLocks noGrp="1"/>
          </p:cNvSpPr>
          <p:nvPr>
            <p:ph type="sldNum" sz="quarter" idx="12"/>
          </p:nvPr>
        </p:nvSpPr>
        <p:spPr/>
        <p:txBody>
          <a:bodyPr/>
          <a:lstStyle/>
          <a:p>
            <a:fld id="{A3FA0A93-60EE-4E9D-852F-604094E61050}" type="slidenum">
              <a:rPr lang="en-US" smtClean="0"/>
              <a:t>48</a:t>
            </a:fld>
            <a:endParaRPr lang="en-US"/>
          </a:p>
        </p:txBody>
      </p:sp>
      <p:sp>
        <p:nvSpPr>
          <p:cNvPr id="6" name="Content Placeholder 5">
            <a:extLst>
              <a:ext uri="{FF2B5EF4-FFF2-40B4-BE49-F238E27FC236}">
                <a16:creationId xmlns:a16="http://schemas.microsoft.com/office/drawing/2014/main" id="{0EB6E5BE-0A09-4863-B769-507BAEC7A9D9}"/>
              </a:ext>
            </a:extLst>
          </p:cNvPr>
          <p:cNvSpPr txBox="1">
            <a:spLocks noGrp="1"/>
          </p:cNvSpPr>
          <p:nvPr>
            <p:ph idx="1"/>
          </p:nvPr>
        </p:nvSpPr>
        <p:spPr>
          <a:xfrm>
            <a:off x="1160980" y="1567690"/>
            <a:ext cx="8363164" cy="1217769"/>
          </a:xfrm>
          <a:prstGeom prst="rect">
            <a:avLst/>
          </a:prstGeom>
          <a:noFill/>
          <a:ln w="38100">
            <a:solidFill>
              <a:srgbClr val="C00000"/>
            </a:solidFill>
          </a:ln>
        </p:spPr>
        <p:txBody>
          <a:bodyPr wrap="square" rtlCol="0">
            <a:spAutoFit/>
          </a:bodyPr>
          <a:lstStyle/>
          <a:p>
            <a:pPr marL="0" indent="0" algn="ctr">
              <a:buNone/>
            </a:pPr>
            <a:r>
              <a:rPr lang="en-US" altLang="en-US" sz="2800" b="1" i="1" dirty="0">
                <a:solidFill>
                  <a:srgbClr val="C00000"/>
                </a:solidFill>
                <a:highlight>
                  <a:srgbClr val="FFFF00"/>
                </a:highlight>
              </a:rPr>
              <a:t>Is </a:t>
            </a:r>
            <a:r>
              <a:rPr lang="en-US" altLang="en-US" sz="3200" b="1" i="1" dirty="0">
                <a:solidFill>
                  <a:srgbClr val="C00000"/>
                </a:solidFill>
                <a:highlight>
                  <a:srgbClr val="FFFF00"/>
                </a:highlight>
              </a:rPr>
              <a:t>RP </a:t>
            </a:r>
            <a:r>
              <a:rPr lang="en-US" altLang="en-US" sz="3200" b="1" i="1" u="sng" dirty="0">
                <a:solidFill>
                  <a:srgbClr val="C00000"/>
                </a:solidFill>
                <a:highlight>
                  <a:srgbClr val="FFFF00"/>
                </a:highlight>
              </a:rPr>
              <a:t>&gt;</a:t>
            </a:r>
            <a:r>
              <a:rPr lang="en-US" altLang="en-US" sz="3200" b="1" i="1" dirty="0">
                <a:solidFill>
                  <a:srgbClr val="C00000"/>
                </a:solidFill>
                <a:highlight>
                  <a:srgbClr val="FFFF00"/>
                </a:highlight>
              </a:rPr>
              <a:t> (2 </a:t>
            </a:r>
            <a:r>
              <a:rPr lang="en-US" altLang="en-US" sz="2400" b="1" i="1" dirty="0">
                <a:solidFill>
                  <a:srgbClr val="C00000"/>
                </a:solidFill>
                <a:highlight>
                  <a:srgbClr val="FFFF00"/>
                </a:highlight>
              </a:rPr>
              <a:t>x</a:t>
            </a:r>
            <a:r>
              <a:rPr lang="en-US" altLang="en-US" sz="3200" b="1" i="1" dirty="0">
                <a:solidFill>
                  <a:srgbClr val="C00000"/>
                </a:solidFill>
                <a:highlight>
                  <a:srgbClr val="FFFF00"/>
                </a:highlight>
              </a:rPr>
              <a:t> </a:t>
            </a:r>
            <a:r>
              <a:rPr lang="en-US" altLang="en-US" sz="3200" b="1" i="1" dirty="0" err="1">
                <a:solidFill>
                  <a:srgbClr val="C00000"/>
                </a:solidFill>
                <a:highlight>
                  <a:srgbClr val="FFFF00"/>
                </a:highlight>
              </a:rPr>
              <a:t>SSNIP</a:t>
            </a:r>
            <a:r>
              <a:rPr lang="en-US" altLang="en-US" sz="3200" b="1" i="1" dirty="0">
                <a:solidFill>
                  <a:srgbClr val="C00000"/>
                </a:solidFill>
                <a:highlight>
                  <a:srgbClr val="FFFF00"/>
                </a:highlight>
              </a:rPr>
              <a:t>)/(2 </a:t>
            </a:r>
            <a:r>
              <a:rPr lang="en-US" altLang="en-US" sz="2400" b="1" i="1" dirty="0">
                <a:solidFill>
                  <a:srgbClr val="C00000"/>
                </a:solidFill>
                <a:highlight>
                  <a:srgbClr val="FFFF00"/>
                </a:highlight>
              </a:rPr>
              <a:t>x</a:t>
            </a:r>
            <a:r>
              <a:rPr lang="en-US" altLang="en-US" sz="3200" b="1" i="1" dirty="0">
                <a:solidFill>
                  <a:srgbClr val="C00000"/>
                </a:solidFill>
                <a:highlight>
                  <a:srgbClr val="FFFF00"/>
                </a:highlight>
              </a:rPr>
              <a:t> SSNIP + Margin)</a:t>
            </a:r>
            <a:r>
              <a:rPr lang="en-US" altLang="en-US" sz="3200" b="1" dirty="0">
                <a:solidFill>
                  <a:srgbClr val="C00000"/>
                </a:solidFill>
                <a:highlight>
                  <a:srgbClr val="FFFF00"/>
                </a:highlight>
              </a:rPr>
              <a:t> </a:t>
            </a:r>
            <a:r>
              <a:rPr lang="en-US" altLang="en-US" sz="3200" b="1" dirty="0">
                <a:solidFill>
                  <a:srgbClr val="C00000"/>
                </a:solidFill>
              </a:rPr>
              <a:t>?</a:t>
            </a:r>
            <a:br>
              <a:rPr lang="en-US" altLang="en-US" sz="3200" b="1" dirty="0">
                <a:solidFill>
                  <a:srgbClr val="C00000"/>
                </a:solidFill>
              </a:rPr>
            </a:br>
            <a:endParaRPr lang="en-US" altLang="en-US" sz="2000" b="1" dirty="0">
              <a:solidFill>
                <a:srgbClr val="C00000"/>
              </a:solidFill>
            </a:endParaRPr>
          </a:p>
          <a:p>
            <a:pPr marL="0" indent="0" algn="ctr">
              <a:buNone/>
            </a:pPr>
            <a:r>
              <a:rPr lang="en-US" altLang="en-US" sz="2000" b="1" dirty="0">
                <a:solidFill>
                  <a:srgbClr val="C00000"/>
                </a:solidFill>
              </a:rPr>
              <a:t>If so, then the group of firms comprises a relevant market under the HMT</a:t>
            </a:r>
            <a:endParaRPr lang="en-US" altLang="en-US" b="1" dirty="0">
              <a:solidFill>
                <a:srgbClr val="C00000"/>
              </a:solidFill>
            </a:endParaRPr>
          </a:p>
        </p:txBody>
      </p:sp>
      <p:sp>
        <p:nvSpPr>
          <p:cNvPr id="8" name="TextBox 7">
            <a:extLst>
              <a:ext uri="{FF2B5EF4-FFF2-40B4-BE49-F238E27FC236}">
                <a16:creationId xmlns:a16="http://schemas.microsoft.com/office/drawing/2014/main" id="{C2C8C42D-1B7B-4CBA-B3A7-9DCFAC435F37}"/>
              </a:ext>
            </a:extLst>
          </p:cNvPr>
          <p:cNvSpPr txBox="1"/>
          <p:nvPr/>
        </p:nvSpPr>
        <p:spPr>
          <a:xfrm>
            <a:off x="684516" y="6077247"/>
            <a:ext cx="10945830" cy="646331"/>
          </a:xfrm>
          <a:prstGeom prst="rect">
            <a:avLst/>
          </a:prstGeom>
          <a:noFill/>
        </p:spPr>
        <p:txBody>
          <a:bodyPr wrap="square">
            <a:spAutoFit/>
          </a:bodyPr>
          <a:lstStyle/>
          <a:p>
            <a:r>
              <a:rPr lang="en-US" altLang="en-US" b="1" i="1" dirty="0">
                <a:solidFill>
                  <a:srgbClr val="0070C0"/>
                </a:solidFill>
              </a:rPr>
              <a:t>* </a:t>
            </a:r>
            <a:r>
              <a:rPr lang="en-US" altLang="en-US" sz="1400" b="1" i="1" dirty="0">
                <a:solidFill>
                  <a:srgbClr val="0070C0"/>
                </a:solidFill>
              </a:rPr>
              <a:t>N</a:t>
            </a:r>
            <a:r>
              <a:rPr lang="en-US" altLang="en-US" b="1" i="1" dirty="0">
                <a:solidFill>
                  <a:srgbClr val="0070C0"/>
                </a:solidFill>
              </a:rPr>
              <a:t>ote: This formula is based on a straight-line (“linear”) demand curves.  So economists may propose a different exact formula in some cases</a:t>
            </a:r>
            <a:endParaRPr lang="en-US" altLang="en-US" b="1" dirty="0">
              <a:solidFill>
                <a:srgbClr val="0070C0"/>
              </a:solidFill>
            </a:endParaRPr>
          </a:p>
        </p:txBody>
      </p:sp>
      <p:sp>
        <p:nvSpPr>
          <p:cNvPr id="10" name="TextBox 9">
            <a:extLst>
              <a:ext uri="{FF2B5EF4-FFF2-40B4-BE49-F238E27FC236}">
                <a16:creationId xmlns:a16="http://schemas.microsoft.com/office/drawing/2014/main" id="{50373704-66AA-4F28-8A4C-822C3C3045AF}"/>
              </a:ext>
            </a:extLst>
          </p:cNvPr>
          <p:cNvSpPr txBox="1"/>
          <p:nvPr/>
        </p:nvSpPr>
        <p:spPr>
          <a:xfrm>
            <a:off x="684516" y="3251671"/>
            <a:ext cx="9398285" cy="2554545"/>
          </a:xfrm>
          <a:prstGeom prst="rect">
            <a:avLst/>
          </a:prstGeom>
          <a:noFill/>
        </p:spPr>
        <p:txBody>
          <a:bodyPr wrap="square">
            <a:spAutoFit/>
          </a:bodyPr>
          <a:lstStyle/>
          <a:p>
            <a:pPr lvl="1" indent="-182880" fontAlgn="auto">
              <a:spcAft>
                <a:spcPts val="0"/>
              </a:spcAft>
              <a:buFont typeface="Arial" pitchFamily="34" charset="0"/>
              <a:buChar char="•"/>
              <a:defRPr/>
            </a:pPr>
            <a:r>
              <a:rPr lang="en-US" sz="2000" b="1" i="1" dirty="0">
                <a:solidFill>
                  <a:srgbClr val="C00000"/>
                </a:solidFill>
              </a:rPr>
              <a:t>Recapture Percentage (RP)</a:t>
            </a:r>
            <a:r>
              <a:rPr lang="en-US" sz="2000" b="1" i="1" dirty="0"/>
              <a:t>–</a:t>
            </a:r>
            <a:r>
              <a:rPr lang="en-US" sz="2000" dirty="0"/>
              <a:t> </a:t>
            </a:r>
            <a:r>
              <a:rPr lang="en-US" sz="2000" i="1" dirty="0"/>
              <a:t>The fraction of sales lost by one merging firm that </a:t>
            </a:r>
            <a:r>
              <a:rPr lang="en-US" sz="2000" i="1" dirty="0">
                <a:solidFill>
                  <a:srgbClr val="C00000"/>
                </a:solidFill>
              </a:rPr>
              <a:t>divert </a:t>
            </a:r>
            <a:r>
              <a:rPr lang="en-US" sz="2000" i="1" u="sng" dirty="0">
                <a:solidFill>
                  <a:srgbClr val="C00000"/>
                </a:solidFill>
              </a:rPr>
              <a:t>to all other firms in the proposed relevant market</a:t>
            </a:r>
            <a:r>
              <a:rPr lang="en-US" sz="2000" i="1" dirty="0"/>
              <a:t>, when the price of that firm’s product is increased (holding the other prices constant at the pre-merger level.) </a:t>
            </a:r>
          </a:p>
          <a:p>
            <a:pPr marL="274320" lvl="1" fontAlgn="auto">
              <a:spcAft>
                <a:spcPts val="0"/>
              </a:spcAft>
              <a:defRPr/>
            </a:pPr>
            <a:br>
              <a:rPr lang="en-US" sz="2000" i="1" dirty="0"/>
            </a:br>
            <a:endParaRPr lang="en-US" sz="2000" i="1" dirty="0"/>
          </a:p>
          <a:p>
            <a:pPr lvl="1" indent="-182880" fontAlgn="auto">
              <a:spcAft>
                <a:spcPts val="0"/>
              </a:spcAft>
              <a:buFont typeface="Arial" pitchFamily="34" charset="0"/>
              <a:buChar char="•"/>
              <a:defRPr/>
            </a:pPr>
            <a:r>
              <a:rPr lang="en-US" sz="2000" b="1" i="1" dirty="0">
                <a:solidFill>
                  <a:srgbClr val="C00000"/>
                </a:solidFill>
              </a:rPr>
              <a:t>Price Cost Margin: </a:t>
            </a:r>
            <a:r>
              <a:rPr lang="en-US" sz="2000" i="1" dirty="0"/>
              <a:t>The difference between price and variable cost, expressed as a percentage of the price.  (“contribution margin” in many business profit &amp; loss statements)</a:t>
            </a:r>
          </a:p>
        </p:txBody>
      </p:sp>
    </p:spTree>
    <p:extLst>
      <p:ext uri="{BB962C8B-B14F-4D97-AF65-F5344CB8AC3E}">
        <p14:creationId xmlns:p14="http://schemas.microsoft.com/office/powerpoint/2010/main" val="12391339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noChangeArrowheads="1"/>
          </p:cNvSpPr>
          <p:nvPr>
            <p:ph type="title"/>
          </p:nvPr>
        </p:nvSpPr>
        <p:spPr>
          <a:xfrm>
            <a:off x="432846" y="136525"/>
            <a:ext cx="11501487" cy="1325563"/>
          </a:xfrm>
        </p:spPr>
        <p:txBody>
          <a:bodyPr>
            <a:normAutofit/>
          </a:bodyPr>
          <a:lstStyle/>
          <a:p>
            <a:r>
              <a:rPr lang="en-US" altLang="en-US" sz="2800" dirty="0"/>
              <a:t>Example: </a:t>
            </a:r>
            <a:r>
              <a:rPr lang="en-US" sz="2800" dirty="0"/>
              <a:t>Whole Foods/Wild Oats merger (2008)</a:t>
            </a:r>
            <a:br>
              <a:rPr lang="en-US" sz="2800" dirty="0"/>
            </a:br>
            <a:endParaRPr lang="en-US" altLang="en-US" sz="2800" dirty="0"/>
          </a:p>
        </p:txBody>
      </p:sp>
      <p:sp>
        <p:nvSpPr>
          <p:cNvPr id="39939" name="Content Placeholder 2"/>
          <p:cNvSpPr>
            <a:spLocks noGrp="1" noChangeArrowheads="1"/>
          </p:cNvSpPr>
          <p:nvPr>
            <p:ph idx="1"/>
          </p:nvPr>
        </p:nvSpPr>
        <p:spPr>
          <a:xfrm>
            <a:off x="-27521" y="2084664"/>
            <a:ext cx="8638121" cy="5377992"/>
          </a:xfrm>
        </p:spPr>
        <p:txBody>
          <a:bodyPr>
            <a:normAutofit/>
          </a:bodyPr>
          <a:lstStyle/>
          <a:p>
            <a:pPr marL="457200" lvl="1" indent="0">
              <a:lnSpc>
                <a:spcPct val="120000"/>
              </a:lnSpc>
              <a:buNone/>
            </a:pPr>
            <a:r>
              <a:rPr lang="en-US" sz="2000" b="1" i="1" dirty="0"/>
              <a:t>Do </a:t>
            </a:r>
            <a:r>
              <a:rPr lang="en-US" sz="2000" b="1" i="1" dirty="0" err="1"/>
              <a:t>WF</a:t>
            </a:r>
            <a:r>
              <a:rPr lang="en-US" sz="2000" b="1" i="1" dirty="0"/>
              <a:t> and WO by themselves comprise a relevant market?</a:t>
            </a:r>
          </a:p>
          <a:p>
            <a:pPr lvl="1">
              <a:lnSpc>
                <a:spcPct val="120000"/>
              </a:lnSpc>
            </a:pPr>
            <a:r>
              <a:rPr lang="en-US" sz="2000" dirty="0"/>
              <a:t>Evidence showed that exit of Wild Oats store “diverted” 33% of WO sales to Whole Foods and 67% to conventional stores </a:t>
            </a:r>
            <a:r>
              <a:rPr lang="en-US" sz="2000" dirty="0">
                <a:sym typeface="Wingdings" panose="05000000000000000000" pitchFamily="2" charset="2"/>
              </a:rPr>
              <a:t></a:t>
            </a:r>
            <a:r>
              <a:rPr lang="en-US" sz="2000" dirty="0">
                <a:solidFill>
                  <a:srgbClr val="C00000"/>
                </a:solidFill>
                <a:sym typeface="Wingdings" panose="05000000000000000000" pitchFamily="2" charset="2"/>
              </a:rPr>
              <a:t> RP = 33%</a:t>
            </a:r>
          </a:p>
          <a:p>
            <a:pPr lvl="1">
              <a:lnSpc>
                <a:spcPct val="120000"/>
              </a:lnSpc>
            </a:pPr>
            <a:r>
              <a:rPr lang="en-US" sz="2000" dirty="0"/>
              <a:t>Margin of retail price over variable costs = ~30%.</a:t>
            </a:r>
          </a:p>
          <a:p>
            <a:pPr lvl="1">
              <a:lnSpc>
                <a:spcPct val="120000"/>
              </a:lnSpc>
            </a:pPr>
            <a:r>
              <a:rPr lang="en-US" sz="2000" dirty="0"/>
              <a:t>Assumed </a:t>
            </a:r>
            <a:r>
              <a:rPr lang="en-US" sz="2000" i="1" dirty="0" err="1"/>
              <a:t>SSNIP</a:t>
            </a:r>
            <a:r>
              <a:rPr lang="en-US" sz="2000" i="1" dirty="0"/>
              <a:t> </a:t>
            </a:r>
            <a:r>
              <a:rPr lang="en-US" sz="2000" dirty="0"/>
              <a:t>= 5% </a:t>
            </a:r>
          </a:p>
          <a:p>
            <a:pPr lvl="1">
              <a:lnSpc>
                <a:spcPct val="120000"/>
              </a:lnSpc>
            </a:pPr>
            <a:r>
              <a:rPr lang="en-US" altLang="en-US" sz="2000" i="1" dirty="0">
                <a:solidFill>
                  <a:srgbClr val="C00000"/>
                </a:solidFill>
              </a:rPr>
              <a:t>(2 x </a:t>
            </a:r>
            <a:r>
              <a:rPr lang="en-US" altLang="en-US" sz="2000" i="1" dirty="0" err="1">
                <a:solidFill>
                  <a:srgbClr val="C00000"/>
                </a:solidFill>
              </a:rPr>
              <a:t>SSNIP</a:t>
            </a:r>
            <a:r>
              <a:rPr lang="en-US" altLang="en-US" sz="2000" i="1" dirty="0">
                <a:solidFill>
                  <a:srgbClr val="C00000"/>
                </a:solidFill>
              </a:rPr>
              <a:t>)/(2 x SSNIP + Margin</a:t>
            </a:r>
            <a:r>
              <a:rPr lang="en-US" altLang="en-US" sz="2000" dirty="0">
                <a:solidFill>
                  <a:srgbClr val="C00000"/>
                </a:solidFill>
              </a:rPr>
              <a:t>) </a:t>
            </a:r>
            <a:r>
              <a:rPr lang="en-US" altLang="en-US" sz="2000" dirty="0"/>
              <a:t>= 2 x 5%/(2 x 5% + 30%) = 10/40 = </a:t>
            </a:r>
            <a:r>
              <a:rPr lang="en-US" altLang="en-US" sz="2000" dirty="0">
                <a:solidFill>
                  <a:srgbClr val="C00000"/>
                </a:solidFill>
              </a:rPr>
              <a:t>25%</a:t>
            </a:r>
          </a:p>
          <a:p>
            <a:pPr marL="457200" lvl="1" indent="0">
              <a:lnSpc>
                <a:spcPct val="120000"/>
              </a:lnSpc>
              <a:buNone/>
            </a:pPr>
            <a:r>
              <a:rPr lang="en-US" sz="2000" b="1" dirty="0">
                <a:solidFill>
                  <a:srgbClr val="00B0F0"/>
                </a:solidFill>
              </a:rPr>
              <a:t>                                  </a:t>
            </a:r>
            <a:r>
              <a:rPr lang="en-US" sz="2000" b="1" dirty="0">
                <a:solidFill>
                  <a:srgbClr val="00B0F0"/>
                </a:solidFill>
                <a:highlight>
                  <a:srgbClr val="FFFF00"/>
                </a:highlight>
              </a:rPr>
              <a:t>RP  =33% &gt; </a:t>
            </a:r>
            <a:r>
              <a:rPr lang="en-US" altLang="en-US" sz="2000" b="1" i="1" dirty="0">
                <a:solidFill>
                  <a:srgbClr val="00B0F0"/>
                </a:solidFill>
                <a:highlight>
                  <a:srgbClr val="FFFF00"/>
                </a:highlight>
              </a:rPr>
              <a:t>25%</a:t>
            </a:r>
            <a:endParaRPr lang="en-US" altLang="en-US" sz="2000" b="1" dirty="0">
              <a:solidFill>
                <a:srgbClr val="00B0F0"/>
              </a:solidFill>
              <a:highlight>
                <a:srgbClr val="FFFF00"/>
              </a:highlight>
            </a:endParaRPr>
          </a:p>
          <a:p>
            <a:pPr lvl="1">
              <a:lnSpc>
                <a:spcPct val="120000"/>
              </a:lnSpc>
            </a:pPr>
            <a:r>
              <a:rPr lang="en-US" altLang="en-US" sz="2000" b="1" dirty="0">
                <a:solidFill>
                  <a:srgbClr val="C00000"/>
                </a:solidFill>
              </a:rPr>
              <a:t>Thus, </a:t>
            </a:r>
            <a:r>
              <a:rPr lang="en-US" altLang="en-US" sz="2000" b="1" dirty="0" err="1">
                <a:solidFill>
                  <a:srgbClr val="C00000"/>
                </a:solidFill>
              </a:rPr>
              <a:t>WF</a:t>
            </a:r>
            <a:r>
              <a:rPr lang="en-US" altLang="en-US" sz="2000" b="1" dirty="0">
                <a:solidFill>
                  <a:srgbClr val="C00000"/>
                </a:solidFill>
              </a:rPr>
              <a:t> and WO by themselves comprise a relevant market </a:t>
            </a:r>
            <a:endParaRPr lang="en-US" altLang="en-US" sz="1200" b="1" dirty="0">
              <a:solidFill>
                <a:srgbClr val="C00000"/>
              </a:solidFill>
            </a:endParaRPr>
          </a:p>
          <a:p>
            <a:pPr marL="0" indent="0">
              <a:lnSpc>
                <a:spcPct val="120000"/>
              </a:lnSpc>
              <a:buNone/>
            </a:pPr>
            <a:endParaRPr lang="en-US" altLang="en-US" sz="1600" i="1" dirty="0"/>
          </a:p>
        </p:txBody>
      </p:sp>
      <p:sp>
        <p:nvSpPr>
          <p:cNvPr id="3994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4AB19103-3E6F-46D1-A583-2D09DB03D7F2}" type="slidenum">
              <a:rPr lang="en-US" altLang="en-US" sz="1400" smtClean="0"/>
              <a:pPr>
                <a:spcBef>
                  <a:spcPct val="0"/>
                </a:spcBef>
                <a:buFontTx/>
                <a:buNone/>
              </a:pPr>
              <a:t>49</a:t>
            </a:fld>
            <a:endParaRPr lang="en-US" altLang="en-US" sz="1400"/>
          </a:p>
        </p:txBody>
      </p:sp>
      <p:sp>
        <p:nvSpPr>
          <p:cNvPr id="3" name="TextBox 2">
            <a:extLst>
              <a:ext uri="{FF2B5EF4-FFF2-40B4-BE49-F238E27FC236}">
                <a16:creationId xmlns:a16="http://schemas.microsoft.com/office/drawing/2014/main" id="{A1555844-1B79-46D1-922F-336065E588DE}"/>
              </a:ext>
            </a:extLst>
          </p:cNvPr>
          <p:cNvSpPr txBox="1"/>
          <p:nvPr/>
        </p:nvSpPr>
        <p:spPr>
          <a:xfrm>
            <a:off x="1606289" y="1181156"/>
            <a:ext cx="7628248" cy="646331"/>
          </a:xfrm>
          <a:prstGeom prst="rect">
            <a:avLst/>
          </a:prstGeom>
          <a:noFill/>
          <a:ln w="38100">
            <a:solidFill>
              <a:srgbClr val="C00000"/>
            </a:solidFill>
          </a:ln>
        </p:spPr>
        <p:txBody>
          <a:bodyPr wrap="square" rtlCol="0">
            <a:spAutoFit/>
          </a:bodyPr>
          <a:lstStyle/>
          <a:p>
            <a:pPr algn="ctr"/>
            <a:r>
              <a:rPr lang="en-US" altLang="en-US" b="1" i="1" dirty="0">
                <a:solidFill>
                  <a:srgbClr val="C00000"/>
                </a:solidFill>
                <a:highlight>
                  <a:srgbClr val="FFFF00"/>
                </a:highlight>
              </a:rPr>
              <a:t>Is  RP &gt; (2 </a:t>
            </a:r>
            <a:r>
              <a:rPr lang="en-US" altLang="en-US" sz="1600" b="1" i="1" dirty="0">
                <a:solidFill>
                  <a:srgbClr val="C00000"/>
                </a:solidFill>
                <a:highlight>
                  <a:srgbClr val="FFFF00"/>
                </a:highlight>
              </a:rPr>
              <a:t>x</a:t>
            </a:r>
            <a:r>
              <a:rPr lang="en-US" altLang="en-US" b="1" i="1" dirty="0">
                <a:solidFill>
                  <a:srgbClr val="C00000"/>
                </a:solidFill>
                <a:highlight>
                  <a:srgbClr val="FFFF00"/>
                </a:highlight>
              </a:rPr>
              <a:t> </a:t>
            </a:r>
            <a:r>
              <a:rPr lang="en-US" altLang="en-US" b="1" i="1" dirty="0" err="1">
                <a:solidFill>
                  <a:srgbClr val="C00000"/>
                </a:solidFill>
                <a:highlight>
                  <a:srgbClr val="FFFF00"/>
                </a:highlight>
              </a:rPr>
              <a:t>SSNIP</a:t>
            </a:r>
            <a:r>
              <a:rPr lang="en-US" altLang="en-US" b="1" i="1" dirty="0">
                <a:solidFill>
                  <a:srgbClr val="C00000"/>
                </a:solidFill>
                <a:highlight>
                  <a:srgbClr val="FFFF00"/>
                </a:highlight>
              </a:rPr>
              <a:t>)/(2 </a:t>
            </a:r>
            <a:r>
              <a:rPr lang="en-US" altLang="en-US" sz="1600" b="1" i="1" dirty="0">
                <a:solidFill>
                  <a:srgbClr val="C00000"/>
                </a:solidFill>
                <a:highlight>
                  <a:srgbClr val="FFFF00"/>
                </a:highlight>
              </a:rPr>
              <a:t>x</a:t>
            </a:r>
            <a:r>
              <a:rPr lang="en-US" altLang="en-US" b="1" i="1" dirty="0">
                <a:solidFill>
                  <a:srgbClr val="C00000"/>
                </a:solidFill>
                <a:highlight>
                  <a:srgbClr val="FFFF00"/>
                </a:highlight>
              </a:rPr>
              <a:t> SSNIP + Margin</a:t>
            </a:r>
            <a:r>
              <a:rPr lang="en-US" altLang="en-US" b="1" dirty="0">
                <a:solidFill>
                  <a:srgbClr val="C00000"/>
                </a:solidFill>
                <a:highlight>
                  <a:srgbClr val="FFFF00"/>
                </a:highlight>
              </a:rPr>
              <a:t>) ??</a:t>
            </a:r>
          </a:p>
          <a:p>
            <a:pPr algn="ctr"/>
            <a:r>
              <a:rPr lang="en-US" altLang="en-US" b="1" dirty="0">
                <a:solidFill>
                  <a:srgbClr val="C00000"/>
                </a:solidFill>
              </a:rPr>
              <a:t>If so, then the group of firms comprises a relevant market under the HMT</a:t>
            </a:r>
          </a:p>
        </p:txBody>
      </p:sp>
      <p:cxnSp>
        <p:nvCxnSpPr>
          <p:cNvPr id="6" name="Straight Arrow Connector 5">
            <a:extLst>
              <a:ext uri="{FF2B5EF4-FFF2-40B4-BE49-F238E27FC236}">
                <a16:creationId xmlns:a16="http://schemas.microsoft.com/office/drawing/2014/main" id="{A5C7FFCD-AD95-4105-8184-B859E8C89622}"/>
              </a:ext>
            </a:extLst>
          </p:cNvPr>
          <p:cNvCxnSpPr>
            <a:cxnSpLocks/>
          </p:cNvCxnSpPr>
          <p:nvPr/>
        </p:nvCxnSpPr>
        <p:spPr>
          <a:xfrm flipH="1">
            <a:off x="7172960" y="4998720"/>
            <a:ext cx="1341121" cy="3149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CF001B7-D19A-4A48-91F6-028076D80357}"/>
              </a:ext>
            </a:extLst>
          </p:cNvPr>
          <p:cNvSpPr txBox="1"/>
          <p:nvPr/>
        </p:nvSpPr>
        <p:spPr>
          <a:xfrm>
            <a:off x="8670530" y="3567559"/>
            <a:ext cx="3263803" cy="2862322"/>
          </a:xfrm>
          <a:prstGeom prst="rect">
            <a:avLst/>
          </a:prstGeom>
          <a:solidFill>
            <a:srgbClr val="FFC000"/>
          </a:solidFill>
          <a:ln w="38100">
            <a:solidFill>
              <a:srgbClr val="0070C0"/>
            </a:solidFill>
          </a:ln>
        </p:spPr>
        <p:txBody>
          <a:bodyPr wrap="square" rtlCol="0">
            <a:spAutoFit/>
          </a:bodyPr>
          <a:lstStyle/>
          <a:p>
            <a:r>
              <a:rPr lang="en-US" altLang="en-US" sz="1800" b="1" dirty="0">
                <a:solidFill>
                  <a:srgbClr val="0070C0"/>
                </a:solidFill>
              </a:rPr>
              <a:t>          </a:t>
            </a:r>
            <a:r>
              <a:rPr lang="en-US" altLang="en-US" sz="1800" b="1" u="sng" dirty="0">
                <a:solidFill>
                  <a:srgbClr val="0070C0"/>
                </a:solidFill>
              </a:rPr>
              <a:t>Important Fact</a:t>
            </a:r>
            <a:br>
              <a:rPr lang="en-US" altLang="en-US" sz="1800" b="1" dirty="0">
                <a:solidFill>
                  <a:srgbClr val="0070C0"/>
                </a:solidFill>
              </a:rPr>
            </a:br>
            <a:r>
              <a:rPr lang="en-US" altLang="en-US" sz="1800" b="1" dirty="0">
                <a:solidFill>
                  <a:srgbClr val="0070C0"/>
                </a:solidFill>
              </a:rPr>
              <a:t>These 2 firms by themselves comprise  relevant market –despite the fact that </a:t>
            </a:r>
            <a:r>
              <a:rPr lang="en-US" altLang="en-US" sz="1800" b="1" i="1" dirty="0">
                <a:solidFill>
                  <a:srgbClr val="0070C0"/>
                </a:solidFill>
              </a:rPr>
              <a:t>twice as many </a:t>
            </a:r>
            <a:r>
              <a:rPr lang="en-US" altLang="en-US" sz="1800" b="1" dirty="0">
                <a:solidFill>
                  <a:srgbClr val="0070C0"/>
                </a:solidFill>
              </a:rPr>
              <a:t>WO customers substituted to conventional stores rather than to WO.  </a:t>
            </a:r>
          </a:p>
          <a:p>
            <a:endParaRPr lang="en-US" altLang="en-US" b="1" dirty="0">
              <a:solidFill>
                <a:srgbClr val="0070C0"/>
              </a:solidFill>
            </a:endParaRPr>
          </a:p>
          <a:p>
            <a:r>
              <a:rPr lang="en-US" altLang="en-US" sz="1800" b="1" dirty="0">
                <a:solidFill>
                  <a:srgbClr val="C00000"/>
                </a:solidFill>
              </a:rPr>
              <a:t>This fact is surprising to many lawyers.</a:t>
            </a:r>
          </a:p>
        </p:txBody>
      </p:sp>
      <p:sp>
        <p:nvSpPr>
          <p:cNvPr id="2" name="TextBox 1">
            <a:extLst>
              <a:ext uri="{FF2B5EF4-FFF2-40B4-BE49-F238E27FC236}">
                <a16:creationId xmlns:a16="http://schemas.microsoft.com/office/drawing/2014/main" id="{379AC0E4-3A67-4B42-ACB0-D817BC42E691}"/>
              </a:ext>
            </a:extLst>
          </p:cNvPr>
          <p:cNvSpPr txBox="1"/>
          <p:nvPr/>
        </p:nvSpPr>
        <p:spPr>
          <a:xfrm>
            <a:off x="92468" y="6211669"/>
            <a:ext cx="6277510" cy="646331"/>
          </a:xfrm>
          <a:prstGeom prst="rect">
            <a:avLst/>
          </a:prstGeom>
          <a:noFill/>
          <a:ln w="12700">
            <a:solidFill>
              <a:srgbClr val="0070C0"/>
            </a:solidFill>
          </a:ln>
        </p:spPr>
        <p:txBody>
          <a:bodyPr wrap="square">
            <a:spAutoFit/>
          </a:bodyPr>
          <a:lstStyle/>
          <a:p>
            <a:r>
              <a:rPr lang="en-US" altLang="en-US" b="1" i="1" dirty="0">
                <a:solidFill>
                  <a:srgbClr val="0070C0"/>
                </a:solidFill>
              </a:rPr>
              <a:t>*</a:t>
            </a:r>
            <a:r>
              <a:rPr lang="en-US" altLang="en-US" sz="1400" b="1" i="1" dirty="0">
                <a:solidFill>
                  <a:srgbClr val="0070C0"/>
                </a:solidFill>
              </a:rPr>
              <a:t>N</a:t>
            </a:r>
            <a:r>
              <a:rPr lang="en-US" altLang="en-US" b="1" i="1" dirty="0">
                <a:solidFill>
                  <a:srgbClr val="0070C0"/>
                </a:solidFill>
              </a:rPr>
              <a:t>ote: This formula actually was used by the FTC’s expert, </a:t>
            </a:r>
            <a:br>
              <a:rPr lang="en-US" altLang="en-US" b="1" i="1" dirty="0">
                <a:solidFill>
                  <a:srgbClr val="0070C0"/>
                </a:solidFill>
              </a:rPr>
            </a:br>
            <a:r>
              <a:rPr lang="en-US" altLang="en-US" b="1" i="1" dirty="0">
                <a:solidFill>
                  <a:srgbClr val="0070C0"/>
                </a:solidFill>
              </a:rPr>
              <a:t>but was ignored by the court.</a:t>
            </a:r>
            <a:endParaRPr lang="en-US" altLang="en-US" b="1" dirty="0">
              <a:solidFill>
                <a:srgbClr val="0070C0"/>
              </a:solidFill>
            </a:endParaRPr>
          </a:p>
        </p:txBody>
      </p:sp>
    </p:spTree>
    <p:extLst>
      <p:ext uri="{BB962C8B-B14F-4D97-AF65-F5344CB8AC3E}">
        <p14:creationId xmlns:p14="http://schemas.microsoft.com/office/powerpoint/2010/main" val="4244550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CFDA2-38D9-49AE-B8F9-85231D9A8D71}"/>
              </a:ext>
            </a:extLst>
          </p:cNvPr>
          <p:cNvSpPr>
            <a:spLocks noGrp="1"/>
          </p:cNvSpPr>
          <p:nvPr>
            <p:ph type="title"/>
          </p:nvPr>
        </p:nvSpPr>
        <p:spPr>
          <a:xfrm>
            <a:off x="776556" y="150741"/>
            <a:ext cx="10515600" cy="1325563"/>
          </a:xfrm>
        </p:spPr>
        <p:txBody>
          <a:bodyPr/>
          <a:lstStyle/>
          <a:p>
            <a:r>
              <a:rPr lang="en-US" dirty="0"/>
              <a:t>Some Market Definition Hypos to Ponder</a:t>
            </a:r>
          </a:p>
        </p:txBody>
      </p:sp>
      <p:sp>
        <p:nvSpPr>
          <p:cNvPr id="3" name="Content Placeholder 2">
            <a:extLst>
              <a:ext uri="{FF2B5EF4-FFF2-40B4-BE49-F238E27FC236}">
                <a16:creationId xmlns:a16="http://schemas.microsoft.com/office/drawing/2014/main" id="{8573B9D1-3AD3-48A2-BC18-FD39648A1F84}"/>
              </a:ext>
            </a:extLst>
          </p:cNvPr>
          <p:cNvSpPr>
            <a:spLocks noGrp="1"/>
          </p:cNvSpPr>
          <p:nvPr>
            <p:ph idx="1"/>
          </p:nvPr>
        </p:nvSpPr>
        <p:spPr>
          <a:xfrm>
            <a:off x="601895" y="1373563"/>
            <a:ext cx="9014717" cy="4351338"/>
          </a:xfrm>
        </p:spPr>
        <p:txBody>
          <a:bodyPr>
            <a:normAutofit fontScale="92500" lnSpcReduction="10000"/>
          </a:bodyPr>
          <a:lstStyle/>
          <a:p>
            <a:r>
              <a:rPr lang="en-US" sz="2400" i="1" dirty="0">
                <a:solidFill>
                  <a:srgbClr val="C00000"/>
                </a:solidFill>
              </a:rPr>
              <a:t>Potato Chip merger</a:t>
            </a:r>
            <a:r>
              <a:rPr lang="en-US" sz="2400" dirty="0">
                <a:solidFill>
                  <a:srgbClr val="C00000"/>
                </a:solidFill>
              </a:rPr>
              <a:t>:  </a:t>
            </a:r>
            <a:r>
              <a:rPr lang="en-US" sz="2400" dirty="0"/>
              <a:t>Is the relevant market “potato chips,” “salty snacks,” or “all snacks”?</a:t>
            </a:r>
          </a:p>
          <a:p>
            <a:r>
              <a:rPr lang="en-US" sz="2400" i="1" dirty="0">
                <a:solidFill>
                  <a:srgbClr val="C00000"/>
                </a:solidFill>
              </a:rPr>
              <a:t>Amazon: </a:t>
            </a:r>
            <a:r>
              <a:rPr lang="en-US" sz="2400" dirty="0"/>
              <a:t>Is the relevant market “online commerce” or does it include brick-and-mortar stores?  </a:t>
            </a:r>
          </a:p>
          <a:p>
            <a:r>
              <a:rPr lang="en-US" sz="2400" i="1" dirty="0">
                <a:solidFill>
                  <a:srgbClr val="C00000"/>
                </a:solidFill>
              </a:rPr>
              <a:t>Uber/Lyft: </a:t>
            </a:r>
            <a:r>
              <a:rPr lang="en-US" sz="2400" dirty="0"/>
              <a:t>What is the relevant market for hiring drivers? If Uber and Lyft merged, would they be able to reduce the fees paid to drivers by 5-10%, or would fee reductions be deterred by drivers moving to Amazon, </a:t>
            </a:r>
            <a:r>
              <a:rPr lang="en-US" sz="2400" dirty="0" err="1"/>
              <a:t>DoorDash</a:t>
            </a:r>
            <a:r>
              <a:rPr lang="en-US" sz="2400" dirty="0"/>
              <a:t>, Postmates, etc.? </a:t>
            </a:r>
          </a:p>
          <a:p>
            <a:r>
              <a:rPr lang="en-US" sz="2400" i="1" dirty="0">
                <a:solidFill>
                  <a:srgbClr val="C00000"/>
                </a:solidFill>
              </a:rPr>
              <a:t>DC Law Schools</a:t>
            </a:r>
            <a:r>
              <a:rPr lang="en-US" sz="2400" dirty="0">
                <a:solidFill>
                  <a:srgbClr val="C00000"/>
                </a:solidFill>
              </a:rPr>
              <a:t>: </a:t>
            </a:r>
            <a:r>
              <a:rPr lang="en-US" sz="2400" dirty="0"/>
              <a:t>Is there a separate market for DC Area law schools?  If GULC, GWU, Howard, American and Catholic merged, would a SSNIP be deterred by substitution of new applicants to other law schools?  </a:t>
            </a:r>
          </a:p>
          <a:p>
            <a:r>
              <a:rPr lang="en-US" sz="2400" i="1" dirty="0">
                <a:solidFill>
                  <a:srgbClr val="C00000"/>
                </a:solidFill>
              </a:rPr>
              <a:t>Dandruff Shampoo</a:t>
            </a:r>
            <a:r>
              <a:rPr lang="en-US" sz="2400" dirty="0"/>
              <a:t>: Is there a separate market for dandruff shampoos, or are they part of a broader market?</a:t>
            </a:r>
          </a:p>
          <a:p>
            <a:endParaRPr lang="en-US" sz="2400" dirty="0"/>
          </a:p>
          <a:p>
            <a:endParaRPr lang="en-US" sz="2400" dirty="0"/>
          </a:p>
          <a:p>
            <a:endParaRPr lang="en-US" sz="2400" dirty="0"/>
          </a:p>
          <a:p>
            <a:endParaRPr lang="en-US" sz="2400" dirty="0"/>
          </a:p>
          <a:p>
            <a:pPr marL="457200" lvl="1" indent="0">
              <a:buNone/>
            </a:pPr>
            <a:endParaRPr lang="en-US" sz="2000" dirty="0"/>
          </a:p>
        </p:txBody>
      </p:sp>
      <p:sp>
        <p:nvSpPr>
          <p:cNvPr id="4" name="Slide Number Placeholder 3">
            <a:extLst>
              <a:ext uri="{FF2B5EF4-FFF2-40B4-BE49-F238E27FC236}">
                <a16:creationId xmlns:a16="http://schemas.microsoft.com/office/drawing/2014/main" id="{D17B1DB9-E173-4482-AEC9-684282419D0D}"/>
              </a:ext>
            </a:extLst>
          </p:cNvPr>
          <p:cNvSpPr>
            <a:spLocks noGrp="1"/>
          </p:cNvSpPr>
          <p:nvPr>
            <p:ph type="sldNum" sz="quarter" idx="12"/>
          </p:nvPr>
        </p:nvSpPr>
        <p:spPr/>
        <p:txBody>
          <a:bodyPr/>
          <a:lstStyle/>
          <a:p>
            <a:fld id="{A3FA0A93-60EE-4E9D-852F-604094E61050}" type="slidenum">
              <a:rPr lang="en-US" smtClean="0"/>
              <a:t>5</a:t>
            </a:fld>
            <a:endParaRPr lang="en-US"/>
          </a:p>
        </p:txBody>
      </p:sp>
    </p:spTree>
    <p:extLst>
      <p:ext uri="{BB962C8B-B14F-4D97-AF65-F5344CB8AC3E}">
        <p14:creationId xmlns:p14="http://schemas.microsoft.com/office/powerpoint/2010/main" val="3468149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8C19B-6779-4072-B685-539BA6AC1793}"/>
              </a:ext>
            </a:extLst>
          </p:cNvPr>
          <p:cNvSpPr>
            <a:spLocks noGrp="1"/>
          </p:cNvSpPr>
          <p:nvPr>
            <p:ph type="title"/>
          </p:nvPr>
        </p:nvSpPr>
        <p:spPr/>
        <p:txBody>
          <a:bodyPr/>
          <a:lstStyle/>
          <a:p>
            <a:r>
              <a:rPr lang="en-US" dirty="0"/>
              <a:t>Explaining the “Recapture Percentage” Formula when There are More than 2 Firms: Consider a Hypothetical “Cartel”</a:t>
            </a:r>
          </a:p>
        </p:txBody>
      </p:sp>
      <p:sp>
        <p:nvSpPr>
          <p:cNvPr id="3" name="Content Placeholder 2">
            <a:extLst>
              <a:ext uri="{FF2B5EF4-FFF2-40B4-BE49-F238E27FC236}">
                <a16:creationId xmlns:a16="http://schemas.microsoft.com/office/drawing/2014/main" id="{8092FF69-F758-491F-A726-FDA2E3B04808}"/>
              </a:ext>
            </a:extLst>
          </p:cNvPr>
          <p:cNvSpPr>
            <a:spLocks noGrp="1"/>
          </p:cNvSpPr>
          <p:nvPr>
            <p:ph idx="1"/>
          </p:nvPr>
        </p:nvSpPr>
        <p:spPr/>
        <p:txBody>
          <a:bodyPr>
            <a:normAutofit/>
          </a:bodyPr>
          <a:lstStyle/>
          <a:p>
            <a:r>
              <a:rPr lang="en-US" dirty="0"/>
              <a:t>The recapture percentage (RP) is the percentage of sales lost by one firm to all the other firms in the “candidate” market.  </a:t>
            </a:r>
          </a:p>
          <a:p>
            <a:pPr lvl="1"/>
            <a:r>
              <a:rPr lang="en-US" i="1" dirty="0">
                <a:solidFill>
                  <a:srgbClr val="C00000"/>
                </a:solidFill>
              </a:rPr>
              <a:t>See next slide for an illustration</a:t>
            </a:r>
            <a:br>
              <a:rPr lang="en-US" i="1" dirty="0">
                <a:solidFill>
                  <a:srgbClr val="C00000"/>
                </a:solidFill>
              </a:rPr>
            </a:br>
            <a:endParaRPr lang="en-US" i="1" dirty="0">
              <a:solidFill>
                <a:srgbClr val="C00000"/>
              </a:solidFill>
            </a:endParaRPr>
          </a:p>
          <a:p>
            <a:r>
              <a:rPr lang="en-US" i="1" dirty="0">
                <a:solidFill>
                  <a:srgbClr val="C00000"/>
                </a:solidFill>
              </a:rPr>
              <a:t>Why is this important? </a:t>
            </a:r>
          </a:p>
          <a:p>
            <a:pPr lvl="1"/>
            <a:r>
              <a:rPr lang="en-US" dirty="0"/>
              <a:t>The more diverted sales that go to other hypo cartel members rather than to outsiders (non-members of the cartel), the less is the pricing constraint of the outsiders on the cartel.</a:t>
            </a:r>
          </a:p>
          <a:p>
            <a:pPr lvl="1"/>
            <a:r>
              <a:rPr lang="en-US" dirty="0"/>
              <a:t>Fewer sales going to outsiders means that the cartel can raise price by a larger SSNIP</a:t>
            </a:r>
          </a:p>
          <a:p>
            <a:pPr marL="0" indent="0">
              <a:buNone/>
            </a:pPr>
            <a:endParaRPr lang="en-US" i="1" dirty="0">
              <a:solidFill>
                <a:srgbClr val="C00000"/>
              </a:solidFill>
            </a:endParaRPr>
          </a:p>
        </p:txBody>
      </p:sp>
      <p:sp>
        <p:nvSpPr>
          <p:cNvPr id="4" name="Slide Number Placeholder 3">
            <a:extLst>
              <a:ext uri="{FF2B5EF4-FFF2-40B4-BE49-F238E27FC236}">
                <a16:creationId xmlns:a16="http://schemas.microsoft.com/office/drawing/2014/main" id="{8D1FB433-B36C-4813-A45B-B54E8471214F}"/>
              </a:ext>
            </a:extLst>
          </p:cNvPr>
          <p:cNvSpPr>
            <a:spLocks noGrp="1"/>
          </p:cNvSpPr>
          <p:nvPr>
            <p:ph type="sldNum" sz="quarter" idx="12"/>
          </p:nvPr>
        </p:nvSpPr>
        <p:spPr/>
        <p:txBody>
          <a:bodyPr/>
          <a:lstStyle/>
          <a:p>
            <a:fld id="{A3FA0A93-60EE-4E9D-852F-604094E61050}" type="slidenum">
              <a:rPr lang="en-US" smtClean="0"/>
              <a:t>50</a:t>
            </a:fld>
            <a:endParaRPr lang="en-US" dirty="0"/>
          </a:p>
        </p:txBody>
      </p:sp>
    </p:spTree>
    <p:extLst>
      <p:ext uri="{BB962C8B-B14F-4D97-AF65-F5344CB8AC3E}">
        <p14:creationId xmlns:p14="http://schemas.microsoft.com/office/powerpoint/2010/main" val="30695898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D1CBF5D6-F746-4133-88F1-B3FCB3EB6577}"/>
              </a:ext>
            </a:extLst>
          </p:cNvPr>
          <p:cNvSpPr txBox="1">
            <a:spLocks/>
          </p:cNvSpPr>
          <p:nvPr/>
        </p:nvSpPr>
        <p:spPr>
          <a:xfrm>
            <a:off x="459294" y="120751"/>
            <a:ext cx="10515600" cy="1325563"/>
          </a:xfrm>
          <a:prstGeom prst="rect">
            <a:avLst/>
          </a:prstGeom>
        </p:spPr>
        <p:txBody>
          <a:bodyP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br>
              <a:rPr lang="en-US" altLang="en-US" sz="3600" dirty="0">
                <a:latin typeface="Arial" panose="020B0604020202020204" pitchFamily="34" charset="0"/>
              </a:rPr>
            </a:br>
            <a:r>
              <a:rPr lang="en-US" altLang="en-US" sz="3600" dirty="0"/>
              <a:t>Impact of a Merger </a:t>
            </a:r>
            <a:r>
              <a:rPr lang="en-US" sz="3600" dirty="0"/>
              <a:t>Recapture Percentage Diagram:</a:t>
            </a:r>
          </a:p>
          <a:p>
            <a:r>
              <a:rPr lang="en-US" sz="3600" dirty="0"/>
              <a:t>Consider Demand Curve of a </a:t>
            </a:r>
            <a:r>
              <a:rPr lang="en-US" sz="3600" b="1" i="1" dirty="0"/>
              <a:t>Single Firm </a:t>
            </a:r>
            <a:r>
              <a:rPr lang="en-US" sz="2800" i="1" dirty="0"/>
              <a:t>(that is part of HM)</a:t>
            </a:r>
            <a:endParaRPr lang="en-US" sz="3600" i="1" dirty="0"/>
          </a:p>
        </p:txBody>
      </p:sp>
      <p:grpSp>
        <p:nvGrpSpPr>
          <p:cNvPr id="49" name="Group 48">
            <a:extLst>
              <a:ext uri="{FF2B5EF4-FFF2-40B4-BE49-F238E27FC236}">
                <a16:creationId xmlns:a16="http://schemas.microsoft.com/office/drawing/2014/main" id="{8BB482DF-2BB8-40E5-84BC-09AF2831C2AC}"/>
              </a:ext>
            </a:extLst>
          </p:cNvPr>
          <p:cNvGrpSpPr/>
          <p:nvPr/>
        </p:nvGrpSpPr>
        <p:grpSpPr>
          <a:xfrm>
            <a:off x="955497" y="1425428"/>
            <a:ext cx="5567800" cy="4785995"/>
            <a:chOff x="955497" y="1425428"/>
            <a:chExt cx="5567800" cy="4785995"/>
          </a:xfrm>
        </p:grpSpPr>
        <p:sp>
          <p:nvSpPr>
            <p:cNvPr id="45" name="Rectangle 44">
              <a:extLst>
                <a:ext uri="{FF2B5EF4-FFF2-40B4-BE49-F238E27FC236}">
                  <a16:creationId xmlns:a16="http://schemas.microsoft.com/office/drawing/2014/main" id="{37D18998-882D-4692-ABA9-975538140299}"/>
                </a:ext>
              </a:extLst>
            </p:cNvPr>
            <p:cNvSpPr/>
            <p:nvPr/>
          </p:nvSpPr>
          <p:spPr>
            <a:xfrm>
              <a:off x="4252721" y="4024782"/>
              <a:ext cx="141730" cy="13393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a:extLst>
                <a:ext uri="{FF2B5EF4-FFF2-40B4-BE49-F238E27FC236}">
                  <a16:creationId xmlns:a16="http://schemas.microsoft.com/office/drawing/2014/main" id="{87D111A9-5D65-4E3E-9521-5A47550024E5}"/>
                </a:ext>
              </a:extLst>
            </p:cNvPr>
            <p:cNvGrpSpPr/>
            <p:nvPr/>
          </p:nvGrpSpPr>
          <p:grpSpPr>
            <a:xfrm>
              <a:off x="955497" y="1425428"/>
              <a:ext cx="5567800" cy="4785995"/>
              <a:chOff x="955497" y="1425428"/>
              <a:chExt cx="5567800" cy="4785995"/>
            </a:xfrm>
          </p:grpSpPr>
          <p:grpSp>
            <p:nvGrpSpPr>
              <p:cNvPr id="29" name="Group 28">
                <a:extLst>
                  <a:ext uri="{FF2B5EF4-FFF2-40B4-BE49-F238E27FC236}">
                    <a16:creationId xmlns:a16="http://schemas.microsoft.com/office/drawing/2014/main" id="{4CABA45A-5520-4029-A43E-D281781E4AF8}"/>
                  </a:ext>
                </a:extLst>
              </p:cNvPr>
              <p:cNvGrpSpPr/>
              <p:nvPr/>
            </p:nvGrpSpPr>
            <p:grpSpPr>
              <a:xfrm>
                <a:off x="955497" y="1425428"/>
                <a:ext cx="5567800" cy="4785995"/>
                <a:chOff x="2770818" y="1145380"/>
                <a:chExt cx="5567800" cy="4785995"/>
              </a:xfrm>
            </p:grpSpPr>
            <p:sp>
              <p:nvSpPr>
                <p:cNvPr id="26" name="Rectangle 25">
                  <a:extLst>
                    <a:ext uri="{FF2B5EF4-FFF2-40B4-BE49-F238E27FC236}">
                      <a16:creationId xmlns:a16="http://schemas.microsoft.com/office/drawing/2014/main" id="{9666F974-17ED-47D6-A863-272FC3FBE7EA}"/>
                    </a:ext>
                  </a:extLst>
                </p:cNvPr>
                <p:cNvSpPr/>
                <p:nvPr/>
              </p:nvSpPr>
              <p:spPr>
                <a:xfrm>
                  <a:off x="5786286" y="3751869"/>
                  <a:ext cx="272021" cy="132769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73177890-EAD2-4F04-BE3E-97701245FF08}"/>
                    </a:ext>
                  </a:extLst>
                </p:cNvPr>
                <p:cNvGrpSpPr/>
                <p:nvPr/>
              </p:nvGrpSpPr>
              <p:grpSpPr>
                <a:xfrm>
                  <a:off x="2770818" y="1145380"/>
                  <a:ext cx="5567800" cy="4785995"/>
                  <a:chOff x="2770818" y="1145380"/>
                  <a:chExt cx="5567800" cy="4785995"/>
                </a:xfrm>
              </p:grpSpPr>
              <p:sp>
                <p:nvSpPr>
                  <p:cNvPr id="3" name="Rectangle 2">
                    <a:extLst>
                      <a:ext uri="{FF2B5EF4-FFF2-40B4-BE49-F238E27FC236}">
                        <a16:creationId xmlns:a16="http://schemas.microsoft.com/office/drawing/2014/main" id="{66E08F66-3BF3-48AC-AE14-0D9E72170F77}"/>
                      </a:ext>
                    </a:extLst>
                  </p:cNvPr>
                  <p:cNvSpPr/>
                  <p:nvPr/>
                </p:nvSpPr>
                <p:spPr>
                  <a:xfrm>
                    <a:off x="3762132" y="3387428"/>
                    <a:ext cx="2030118" cy="36874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D01DB843-7B75-4280-9F19-0238D0D57B82}"/>
                      </a:ext>
                    </a:extLst>
                  </p:cNvPr>
                  <p:cNvGrpSpPr/>
                  <p:nvPr/>
                </p:nvGrpSpPr>
                <p:grpSpPr>
                  <a:xfrm>
                    <a:off x="2770818" y="1145380"/>
                    <a:ext cx="5567800" cy="4785995"/>
                    <a:chOff x="2724339" y="1099023"/>
                    <a:chExt cx="5567800" cy="4785995"/>
                  </a:xfrm>
                </p:grpSpPr>
                <p:cxnSp>
                  <p:nvCxnSpPr>
                    <p:cNvPr id="44" name="Straight Connector 43">
                      <a:extLst>
                        <a:ext uri="{FF2B5EF4-FFF2-40B4-BE49-F238E27FC236}">
                          <a16:creationId xmlns:a16="http://schemas.microsoft.com/office/drawing/2014/main" id="{3E7CD5C2-43CB-4B73-90A5-581BCBDAEBEE}"/>
                        </a:ext>
                      </a:extLst>
                    </p:cNvPr>
                    <p:cNvCxnSpPr>
                      <a:cxnSpLocks/>
                    </p:cNvCxnSpPr>
                    <p:nvPr/>
                  </p:nvCxnSpPr>
                  <p:spPr>
                    <a:xfrm>
                      <a:off x="6006172" y="3709994"/>
                      <a:ext cx="13607" cy="1719819"/>
                    </a:xfrm>
                    <a:prstGeom prst="line">
                      <a:avLst/>
                    </a:prstGeom>
                  </p:spPr>
                  <p:style>
                    <a:lnRef idx="1">
                      <a:schemeClr val="dk1"/>
                    </a:lnRef>
                    <a:fillRef idx="0">
                      <a:schemeClr val="dk1"/>
                    </a:fillRef>
                    <a:effectRef idx="0">
                      <a:schemeClr val="dk1"/>
                    </a:effectRef>
                    <a:fontRef idx="minor">
                      <a:schemeClr val="tx1"/>
                    </a:fontRef>
                  </p:style>
                </p:cxnSp>
                <p:grpSp>
                  <p:nvGrpSpPr>
                    <p:cNvPr id="50" name="Group 49">
                      <a:extLst>
                        <a:ext uri="{FF2B5EF4-FFF2-40B4-BE49-F238E27FC236}">
                          <a16:creationId xmlns:a16="http://schemas.microsoft.com/office/drawing/2014/main" id="{4897DD1D-B402-4DE7-8B44-C2D0A69C40B3}"/>
                        </a:ext>
                      </a:extLst>
                    </p:cNvPr>
                    <p:cNvGrpSpPr/>
                    <p:nvPr/>
                  </p:nvGrpSpPr>
                  <p:grpSpPr>
                    <a:xfrm>
                      <a:off x="2724339" y="1099023"/>
                      <a:ext cx="5567800" cy="4785995"/>
                      <a:chOff x="2724339" y="1099023"/>
                      <a:chExt cx="5567800" cy="4785995"/>
                    </a:xfrm>
                  </p:grpSpPr>
                  <p:grpSp>
                    <p:nvGrpSpPr>
                      <p:cNvPr id="2" name="Group 1">
                        <a:extLst>
                          <a:ext uri="{FF2B5EF4-FFF2-40B4-BE49-F238E27FC236}">
                            <a16:creationId xmlns:a16="http://schemas.microsoft.com/office/drawing/2014/main" id="{29D0E2FE-18D7-473D-9A41-B45183869F98}"/>
                          </a:ext>
                        </a:extLst>
                      </p:cNvPr>
                      <p:cNvGrpSpPr/>
                      <p:nvPr/>
                    </p:nvGrpSpPr>
                    <p:grpSpPr>
                      <a:xfrm>
                        <a:off x="2724339" y="1099023"/>
                        <a:ext cx="5567800" cy="4785995"/>
                        <a:chOff x="-335923" y="0"/>
                        <a:chExt cx="5567881" cy="4786464"/>
                      </a:xfrm>
                    </p:grpSpPr>
                    <p:grpSp>
                      <p:nvGrpSpPr>
                        <p:cNvPr id="6" name="Group 5">
                          <a:extLst>
                            <a:ext uri="{FF2B5EF4-FFF2-40B4-BE49-F238E27FC236}">
                              <a16:creationId xmlns:a16="http://schemas.microsoft.com/office/drawing/2014/main" id="{88278942-4CE9-4EF4-A672-6771B5B8C5B8}"/>
                            </a:ext>
                          </a:extLst>
                        </p:cNvPr>
                        <p:cNvGrpSpPr/>
                        <p:nvPr/>
                      </p:nvGrpSpPr>
                      <p:grpSpPr>
                        <a:xfrm>
                          <a:off x="-335923" y="0"/>
                          <a:ext cx="5567881" cy="4786464"/>
                          <a:chOff x="-335923" y="0"/>
                          <a:chExt cx="5567881" cy="4786464"/>
                        </a:xfrm>
                      </p:grpSpPr>
                      <p:grpSp>
                        <p:nvGrpSpPr>
                          <p:cNvPr id="7" name="Group 6">
                            <a:extLst>
                              <a:ext uri="{FF2B5EF4-FFF2-40B4-BE49-F238E27FC236}">
                                <a16:creationId xmlns:a16="http://schemas.microsoft.com/office/drawing/2014/main" id="{A1E6C88C-A248-4F41-BEB3-C39C2F1F861D}"/>
                              </a:ext>
                            </a:extLst>
                          </p:cNvPr>
                          <p:cNvGrpSpPr/>
                          <p:nvPr/>
                        </p:nvGrpSpPr>
                        <p:grpSpPr>
                          <a:xfrm>
                            <a:off x="-335923" y="0"/>
                            <a:ext cx="5567881" cy="4786464"/>
                            <a:chOff x="-335923" y="0"/>
                            <a:chExt cx="5567881" cy="4786464"/>
                          </a:xfrm>
                        </p:grpSpPr>
                        <p:grpSp>
                          <p:nvGrpSpPr>
                            <p:cNvPr id="9" name="Group 8">
                              <a:extLst>
                                <a:ext uri="{FF2B5EF4-FFF2-40B4-BE49-F238E27FC236}">
                                  <a16:creationId xmlns:a16="http://schemas.microsoft.com/office/drawing/2014/main" id="{386BE226-CF53-4790-88BD-3E6501AED09A}"/>
                                </a:ext>
                              </a:extLst>
                            </p:cNvPr>
                            <p:cNvGrpSpPr/>
                            <p:nvPr/>
                          </p:nvGrpSpPr>
                          <p:grpSpPr>
                            <a:xfrm>
                              <a:off x="628153" y="0"/>
                              <a:ext cx="4603805" cy="4349363"/>
                              <a:chOff x="0" y="0"/>
                              <a:chExt cx="4603805" cy="4349363"/>
                            </a:xfrm>
                          </p:grpSpPr>
                          <p:cxnSp>
                            <p:nvCxnSpPr>
                              <p:cNvPr id="31" name="Straight Connector 30">
                                <a:extLst>
                                  <a:ext uri="{FF2B5EF4-FFF2-40B4-BE49-F238E27FC236}">
                                    <a16:creationId xmlns:a16="http://schemas.microsoft.com/office/drawing/2014/main" id="{F2B3E03E-7049-4853-BCF2-1B1F1315A579}"/>
                                  </a:ext>
                                </a:extLst>
                              </p:cNvPr>
                              <p:cNvCxnSpPr>
                                <a:cxnSpLocks noChangeShapeType="1"/>
                              </p:cNvCxnSpPr>
                              <p:nvPr/>
                            </p:nvCxnSpPr>
                            <p:spPr bwMode="auto">
                              <a:xfrm>
                                <a:off x="27252" y="618467"/>
                                <a:ext cx="4538298" cy="36626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2" name="Group 31">
                                <a:extLst>
                                  <a:ext uri="{FF2B5EF4-FFF2-40B4-BE49-F238E27FC236}">
                                    <a16:creationId xmlns:a16="http://schemas.microsoft.com/office/drawing/2014/main" id="{994726D1-A3CB-476A-A774-FF8B72D5E2B5}"/>
                                  </a:ext>
                                </a:extLst>
                              </p:cNvPr>
                              <p:cNvGrpSpPr/>
                              <p:nvPr/>
                            </p:nvGrpSpPr>
                            <p:grpSpPr>
                              <a:xfrm>
                                <a:off x="0" y="0"/>
                                <a:ext cx="4603805" cy="4349363"/>
                                <a:chOff x="0" y="0"/>
                                <a:chExt cx="4603805" cy="4349363"/>
                              </a:xfrm>
                            </p:grpSpPr>
                            <p:cxnSp>
                              <p:nvCxnSpPr>
                                <p:cNvPr id="33" name="Straight Connector 32">
                                  <a:extLst>
                                    <a:ext uri="{FF2B5EF4-FFF2-40B4-BE49-F238E27FC236}">
                                      <a16:creationId xmlns:a16="http://schemas.microsoft.com/office/drawing/2014/main" id="{7852029F-270E-45FA-B5DF-6FC9D264A45B}"/>
                                    </a:ext>
                                  </a:extLst>
                                </p:cNvPr>
                                <p:cNvCxnSpPr>
                                  <a:cxnSpLocks noChangeShapeType="1"/>
                                </p:cNvCxnSpPr>
                                <p:nvPr/>
                              </p:nvCxnSpPr>
                              <p:spPr bwMode="auto">
                                <a:xfrm flipH="1">
                                  <a:off x="2484663" y="2611227"/>
                                  <a:ext cx="4383" cy="171353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nvGrpSpPr>
                                <p:cNvPr id="34" name="Group 33">
                                  <a:extLst>
                                    <a:ext uri="{FF2B5EF4-FFF2-40B4-BE49-F238E27FC236}">
                                      <a16:creationId xmlns:a16="http://schemas.microsoft.com/office/drawing/2014/main" id="{7B50979B-BCAD-4EFD-BDCF-5E5D2323D36F}"/>
                                    </a:ext>
                                  </a:extLst>
                                </p:cNvPr>
                                <p:cNvGrpSpPr/>
                                <p:nvPr/>
                              </p:nvGrpSpPr>
                              <p:grpSpPr>
                                <a:xfrm>
                                  <a:off x="0" y="0"/>
                                  <a:ext cx="4603805" cy="4349363"/>
                                  <a:chOff x="0" y="0"/>
                                  <a:chExt cx="4603805" cy="4349363"/>
                                </a:xfrm>
                              </p:grpSpPr>
                              <p:cxnSp>
                                <p:nvCxnSpPr>
                                  <p:cNvPr id="36" name="Straight Connector 35">
                                    <a:extLst>
                                      <a:ext uri="{FF2B5EF4-FFF2-40B4-BE49-F238E27FC236}">
                                        <a16:creationId xmlns:a16="http://schemas.microsoft.com/office/drawing/2014/main" id="{BD7DC5FF-88C5-4132-BBBF-EC0149167C77}"/>
                                      </a:ext>
                                    </a:extLst>
                                  </p:cNvPr>
                                  <p:cNvCxnSpPr>
                                    <a:cxnSpLocks noChangeShapeType="1"/>
                                  </p:cNvCxnSpPr>
                                  <p:nvPr/>
                                </p:nvCxnSpPr>
                                <p:spPr bwMode="auto">
                                  <a:xfrm>
                                    <a:off x="31805" y="0"/>
                                    <a:ext cx="0" cy="4343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7" name="Straight Connector 36">
                                    <a:extLst>
                                      <a:ext uri="{FF2B5EF4-FFF2-40B4-BE49-F238E27FC236}">
                                        <a16:creationId xmlns:a16="http://schemas.microsoft.com/office/drawing/2014/main" id="{C306DC16-C35C-43A7-BD78-7C6F29D65683}"/>
                                      </a:ext>
                                    </a:extLst>
                                  </p:cNvPr>
                                  <p:cNvCxnSpPr>
                                    <a:cxnSpLocks noChangeShapeType="1"/>
                                  </p:cNvCxnSpPr>
                                  <p:nvPr/>
                                </p:nvCxnSpPr>
                                <p:spPr bwMode="auto">
                                  <a:xfrm>
                                    <a:off x="31805" y="4349363"/>
                                    <a:ext cx="457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8" name="Straight Connector 37">
                                    <a:extLst>
                                      <a:ext uri="{FF2B5EF4-FFF2-40B4-BE49-F238E27FC236}">
                                        <a16:creationId xmlns:a16="http://schemas.microsoft.com/office/drawing/2014/main" id="{21248123-FCB5-46F1-BD23-70B8FAC6E031}"/>
                                      </a:ext>
                                    </a:extLst>
                                  </p:cNvPr>
                                  <p:cNvCxnSpPr>
                                    <a:cxnSpLocks noChangeShapeType="1"/>
                                  </p:cNvCxnSpPr>
                                  <p:nvPr/>
                                </p:nvCxnSpPr>
                                <p:spPr bwMode="auto">
                                  <a:xfrm>
                                    <a:off x="47709" y="3926950"/>
                                    <a:ext cx="4060861" cy="76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9" name="Straight Connector 38">
                                    <a:extLst>
                                      <a:ext uri="{FF2B5EF4-FFF2-40B4-BE49-F238E27FC236}">
                                        <a16:creationId xmlns:a16="http://schemas.microsoft.com/office/drawing/2014/main" id="{A7912650-0AFF-484C-930B-1F4D2DAA92ED}"/>
                                      </a:ext>
                                    </a:extLst>
                                  </p:cNvPr>
                                  <p:cNvCxnSpPr>
                                    <a:cxnSpLocks noChangeShapeType="1"/>
                                  </p:cNvCxnSpPr>
                                  <p:nvPr/>
                                </p:nvCxnSpPr>
                                <p:spPr bwMode="auto">
                                  <a:xfrm flipH="1" flipV="1">
                                    <a:off x="2" y="2600075"/>
                                    <a:ext cx="2489044" cy="5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40" name="Straight Connector 39">
                                    <a:extLst>
                                      <a:ext uri="{FF2B5EF4-FFF2-40B4-BE49-F238E27FC236}">
                                        <a16:creationId xmlns:a16="http://schemas.microsoft.com/office/drawing/2014/main" id="{7CCB68DF-B124-4BB7-854C-E238012F2B6F}"/>
                                      </a:ext>
                                    </a:extLst>
                                  </p:cNvPr>
                                  <p:cNvCxnSpPr>
                                    <a:cxnSpLocks noChangeShapeType="1"/>
                                  </p:cNvCxnSpPr>
                                  <p:nvPr/>
                                </p:nvCxnSpPr>
                                <p:spPr bwMode="auto">
                                  <a:xfrm flipH="1">
                                    <a:off x="0" y="2242268"/>
                                    <a:ext cx="20574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35" name="Straight Connector 34">
                                  <a:extLst>
                                    <a:ext uri="{FF2B5EF4-FFF2-40B4-BE49-F238E27FC236}">
                                      <a16:creationId xmlns:a16="http://schemas.microsoft.com/office/drawing/2014/main" id="{2CA70825-2F88-4717-8B07-D13F66B39187}"/>
                                    </a:ext>
                                  </a:extLst>
                                </p:cNvPr>
                                <p:cNvCxnSpPr>
                                  <a:cxnSpLocks noChangeShapeType="1"/>
                                </p:cNvCxnSpPr>
                                <p:nvPr/>
                              </p:nvCxnSpPr>
                              <p:spPr bwMode="auto">
                                <a:xfrm>
                                  <a:off x="2043485" y="2242268"/>
                                  <a:ext cx="7951" cy="2100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grpSp>
                          <p:nvGrpSpPr>
                            <p:cNvPr id="10" name="Group 9">
                              <a:extLst>
                                <a:ext uri="{FF2B5EF4-FFF2-40B4-BE49-F238E27FC236}">
                                  <a16:creationId xmlns:a16="http://schemas.microsoft.com/office/drawing/2014/main" id="{AA1B20CD-7B0B-4727-B142-5DADB7077A0A}"/>
                                </a:ext>
                              </a:extLst>
                            </p:cNvPr>
                            <p:cNvGrpSpPr/>
                            <p:nvPr/>
                          </p:nvGrpSpPr>
                          <p:grpSpPr>
                            <a:xfrm>
                              <a:off x="-335923" y="2000250"/>
                              <a:ext cx="4533963" cy="2786214"/>
                              <a:chOff x="-335923" y="1340292"/>
                              <a:chExt cx="4533963" cy="2786214"/>
                            </a:xfrm>
                          </p:grpSpPr>
                          <p:grpSp>
                            <p:nvGrpSpPr>
                              <p:cNvPr id="11" name="Group 10">
                                <a:extLst>
                                  <a:ext uri="{FF2B5EF4-FFF2-40B4-BE49-F238E27FC236}">
                                    <a16:creationId xmlns:a16="http://schemas.microsoft.com/office/drawing/2014/main" id="{13A93E78-EF46-4605-946A-31B6A91E95EB}"/>
                                  </a:ext>
                                </a:extLst>
                              </p:cNvPr>
                              <p:cNvGrpSpPr/>
                              <p:nvPr/>
                            </p:nvGrpSpPr>
                            <p:grpSpPr>
                              <a:xfrm>
                                <a:off x="1177123" y="1340292"/>
                                <a:ext cx="2989361" cy="1537916"/>
                                <a:chOff x="330" y="1340292"/>
                                <a:chExt cx="2989361" cy="1537916"/>
                              </a:xfrm>
                            </p:grpSpPr>
                            <p:sp>
                              <p:nvSpPr>
                                <p:cNvPr id="27" name="Text Box 46">
                                  <a:extLst>
                                    <a:ext uri="{FF2B5EF4-FFF2-40B4-BE49-F238E27FC236}">
                                      <a16:creationId xmlns:a16="http://schemas.microsoft.com/office/drawing/2014/main" id="{76B214AF-A43E-4B09-852C-8FA067A14F68}"/>
                                    </a:ext>
                                  </a:extLst>
                                </p:cNvPr>
                                <p:cNvSpPr txBox="1">
                                  <a:spLocks noChangeArrowheads="1"/>
                                </p:cNvSpPr>
                                <p:nvPr/>
                              </p:nvSpPr>
                              <p:spPr bwMode="auto">
                                <a:xfrm>
                                  <a:off x="1749286" y="1340292"/>
                                  <a:ext cx="124040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Recapture R</a:t>
                                  </a:r>
                                  <a:endParaRPr lang="en-US" sz="1200" dirty="0">
                                    <a:effectLst/>
                                    <a:latin typeface="Times New Roman" panose="02020603050405020304" pitchFamily="18" charset="0"/>
                                    <a:ea typeface="Times New Roman" panose="02020603050405020304" pitchFamily="18" charset="0"/>
                                  </a:endParaRPr>
                                </a:p>
                              </p:txBody>
                            </p:sp>
                            <p:sp>
                              <p:nvSpPr>
                                <p:cNvPr id="28" name="Text Box 43">
                                  <a:extLst>
                                    <a:ext uri="{FF2B5EF4-FFF2-40B4-BE49-F238E27FC236}">
                                      <a16:creationId xmlns:a16="http://schemas.microsoft.com/office/drawing/2014/main" id="{A7E2A0DB-8E69-4C7E-82D1-AC234680D82D}"/>
                                    </a:ext>
                                  </a:extLst>
                                </p:cNvPr>
                                <p:cNvSpPr txBox="1">
                                  <a:spLocks noChangeArrowheads="1"/>
                                </p:cNvSpPr>
                                <p:nvPr/>
                              </p:nvSpPr>
                              <p:spPr bwMode="auto">
                                <a:xfrm>
                                  <a:off x="1550423" y="2535308"/>
                                  <a:ext cx="603885"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solidFill>
                                        <a:srgbClr val="C00000"/>
                                      </a:solidFill>
                                      <a:latin typeface="Times New Roman" panose="02020603050405020304" pitchFamily="18" charset="0"/>
                                      <a:ea typeface="Times New Roman" panose="02020603050405020304" pitchFamily="18" charset="0"/>
                                    </a:rPr>
                                    <a:t>R</a:t>
                                  </a:r>
                                  <a:r>
                                    <a:rPr lang="en-US" sz="1400" b="1"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
                              <p:nvSpPr>
                                <p:cNvPr id="30" name="Text Box 102">
                                  <a:extLst>
                                    <a:ext uri="{FF2B5EF4-FFF2-40B4-BE49-F238E27FC236}">
                                      <a16:creationId xmlns:a16="http://schemas.microsoft.com/office/drawing/2014/main" id="{5699F1FC-1500-4848-B9CF-06046AFB4C28}"/>
                                    </a:ext>
                                  </a:extLst>
                                </p:cNvPr>
                                <p:cNvSpPr txBox="1">
                                  <a:spLocks noChangeArrowheads="1"/>
                                </p:cNvSpPr>
                                <p:nvPr/>
                              </p:nvSpPr>
                              <p:spPr bwMode="auto">
                                <a:xfrm>
                                  <a:off x="330" y="1608186"/>
                                  <a:ext cx="922020" cy="342900"/>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Gain</a:t>
                                  </a:r>
                                  <a:endParaRPr lang="en-US" sz="1200" dirty="0">
                                    <a:effectLst/>
                                    <a:latin typeface="Times New Roman" panose="02020603050405020304" pitchFamily="18" charset="0"/>
                                    <a:ea typeface="Times New Roman" panose="02020603050405020304" pitchFamily="18" charset="0"/>
                                  </a:endParaRPr>
                                </a:p>
                              </p:txBody>
                            </p:sp>
                          </p:grpSp>
                          <p:grpSp>
                            <p:nvGrpSpPr>
                              <p:cNvPr id="12" name="Group 11">
                                <a:extLst>
                                  <a:ext uri="{FF2B5EF4-FFF2-40B4-BE49-F238E27FC236}">
                                    <a16:creationId xmlns:a16="http://schemas.microsoft.com/office/drawing/2014/main" id="{ED435C70-CA4F-437D-AF9D-2ECC5427163D}"/>
                                  </a:ext>
                                </a:extLst>
                              </p:cNvPr>
                              <p:cNvGrpSpPr/>
                              <p:nvPr/>
                            </p:nvGrpSpPr>
                            <p:grpSpPr>
                              <a:xfrm>
                                <a:off x="-335923" y="1448732"/>
                                <a:ext cx="1035996" cy="2069305"/>
                                <a:chOff x="-335923" y="25448"/>
                                <a:chExt cx="1035996" cy="2069305"/>
                              </a:xfrm>
                            </p:grpSpPr>
                            <p:sp>
                              <p:nvSpPr>
                                <p:cNvPr id="21" name="Text Box 106">
                                  <a:extLst>
                                    <a:ext uri="{FF2B5EF4-FFF2-40B4-BE49-F238E27FC236}">
                                      <a16:creationId xmlns:a16="http://schemas.microsoft.com/office/drawing/2014/main" id="{5F69D270-99A0-4E92-ACA5-2602A2001D3F}"/>
                                    </a:ext>
                                  </a:extLst>
                                </p:cNvPr>
                                <p:cNvSpPr txBox="1"/>
                                <p:nvPr/>
                              </p:nvSpPr>
                              <p:spPr>
                                <a:xfrm>
                                  <a:off x="-335923" y="25448"/>
                                  <a:ext cx="760022" cy="28810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P2=$220</a:t>
                                  </a:r>
                                </a:p>
                              </p:txBody>
                            </p:sp>
                            <p:sp>
                              <p:nvSpPr>
                                <p:cNvPr id="22" name="Text Box 107">
                                  <a:extLst>
                                    <a:ext uri="{FF2B5EF4-FFF2-40B4-BE49-F238E27FC236}">
                                      <a16:creationId xmlns:a16="http://schemas.microsoft.com/office/drawing/2014/main" id="{6751CC18-3FFC-40D0-9010-7119E4DBE1D1}"/>
                                    </a:ext>
                                  </a:extLst>
                                </p:cNvPr>
                                <p:cNvSpPr txBox="1"/>
                                <p:nvPr/>
                              </p:nvSpPr>
                              <p:spPr>
                                <a:xfrm>
                                  <a:off x="-274277" y="409988"/>
                                  <a:ext cx="832218" cy="4134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P1 =$</a:t>
                                  </a:r>
                                  <a:r>
                                    <a:rPr lang="en-US" sz="1200" dirty="0">
                                      <a:latin typeface="Times New Roman" panose="02020603050405020304" pitchFamily="18" charset="0"/>
                                      <a:ea typeface="Times New Roman" panose="02020603050405020304" pitchFamily="18" charset="0"/>
                                    </a:rPr>
                                    <a:t>20</a:t>
                                  </a:r>
                                  <a:r>
                                    <a:rPr lang="en-US" sz="1200" dirty="0">
                                      <a:effectLst/>
                                      <a:latin typeface="Times New Roman" panose="02020603050405020304" pitchFamily="18" charset="0"/>
                                      <a:ea typeface="Times New Roman" panose="02020603050405020304" pitchFamily="18" charset="0"/>
                                    </a:rPr>
                                    <a:t>0</a:t>
                                  </a:r>
                                </a:p>
                              </p:txBody>
                            </p:sp>
                            <p:sp>
                              <p:nvSpPr>
                                <p:cNvPr id="23" name="Text Box 108">
                                  <a:extLst>
                                    <a:ext uri="{FF2B5EF4-FFF2-40B4-BE49-F238E27FC236}">
                                      <a16:creationId xmlns:a16="http://schemas.microsoft.com/office/drawing/2014/main" id="{BD7A042A-CA86-4ED9-AEDE-48A4D3C8E061}"/>
                                    </a:ext>
                                  </a:extLst>
                                </p:cNvPr>
                                <p:cNvSpPr txBox="1"/>
                                <p:nvPr/>
                              </p:nvSpPr>
                              <p:spPr>
                                <a:xfrm>
                                  <a:off x="183818" y="1681368"/>
                                  <a:ext cx="516255" cy="41338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$110</a:t>
                                  </a:r>
                                </a:p>
                              </p:txBody>
                            </p:sp>
                          </p:grpSp>
                          <p:grpSp>
                            <p:nvGrpSpPr>
                              <p:cNvPr id="13" name="Group 12">
                                <a:extLst>
                                  <a:ext uri="{FF2B5EF4-FFF2-40B4-BE49-F238E27FC236}">
                                    <a16:creationId xmlns:a16="http://schemas.microsoft.com/office/drawing/2014/main" id="{D0E4C28D-7BB1-4BF0-9932-087313132CBE}"/>
                                  </a:ext>
                                </a:extLst>
                              </p:cNvPr>
                              <p:cNvGrpSpPr/>
                              <p:nvPr/>
                            </p:nvGrpSpPr>
                            <p:grpSpPr>
                              <a:xfrm>
                                <a:off x="2437278" y="3641698"/>
                                <a:ext cx="1760762" cy="484808"/>
                                <a:chOff x="4179" y="15903"/>
                                <a:chExt cx="1760762" cy="484808"/>
                              </a:xfrm>
                            </p:grpSpPr>
                            <p:sp>
                              <p:nvSpPr>
                                <p:cNvPr id="16" name="Text Box 114">
                                  <a:extLst>
                                    <a:ext uri="{FF2B5EF4-FFF2-40B4-BE49-F238E27FC236}">
                                      <a16:creationId xmlns:a16="http://schemas.microsoft.com/office/drawing/2014/main" id="{482FDC82-5B0F-4333-BDE0-DBA7CC609AEB}"/>
                                    </a:ext>
                                  </a:extLst>
                                </p:cNvPr>
                                <p:cNvSpPr txBox="1"/>
                                <p:nvPr/>
                              </p:nvSpPr>
                              <p:spPr>
                                <a:xfrm>
                                  <a:off x="1304014" y="15903"/>
                                  <a:ext cx="429370" cy="3737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nvGrpSpPr>
                                <p:cNvPr id="17" name="Group 16">
                                  <a:extLst>
                                    <a:ext uri="{FF2B5EF4-FFF2-40B4-BE49-F238E27FC236}">
                                      <a16:creationId xmlns:a16="http://schemas.microsoft.com/office/drawing/2014/main" id="{B01F8AD3-52D3-4A19-849A-A0D9C61BD065}"/>
                                    </a:ext>
                                  </a:extLst>
                                </p:cNvPr>
                                <p:cNvGrpSpPr/>
                                <p:nvPr/>
                              </p:nvGrpSpPr>
                              <p:grpSpPr>
                                <a:xfrm>
                                  <a:off x="4179" y="180986"/>
                                  <a:ext cx="1760762" cy="319725"/>
                                  <a:chOff x="4179" y="14009"/>
                                  <a:chExt cx="1760762" cy="319725"/>
                                </a:xfrm>
                              </p:grpSpPr>
                              <p:sp>
                                <p:nvSpPr>
                                  <p:cNvPr id="18" name="Text Box 115">
                                    <a:extLst>
                                      <a:ext uri="{FF2B5EF4-FFF2-40B4-BE49-F238E27FC236}">
                                        <a16:creationId xmlns:a16="http://schemas.microsoft.com/office/drawing/2014/main" id="{3C8B3E2C-B566-496E-9A46-FACD1F57FB49}"/>
                                      </a:ext>
                                    </a:extLst>
                                  </p:cNvPr>
                                  <p:cNvSpPr txBox="1"/>
                                  <p:nvPr/>
                                </p:nvSpPr>
                                <p:spPr>
                                  <a:xfrm>
                                    <a:off x="4179" y="14009"/>
                                    <a:ext cx="439195" cy="3117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latin typeface="Times New Roman" panose="02020603050405020304" pitchFamily="18" charset="0"/>
                                        <a:ea typeface="Times New Roman" panose="02020603050405020304" pitchFamily="18" charset="0"/>
                                      </a:rPr>
                                      <a:t>8</a:t>
                                    </a:r>
                                    <a:r>
                                      <a:rPr lang="en-US" sz="1600" b="1" dirty="0">
                                        <a:effectLst/>
                                        <a:latin typeface="Times New Roman" panose="02020603050405020304" pitchFamily="18" charset="0"/>
                                        <a:ea typeface="Times New Roman" panose="02020603050405020304" pitchFamily="18" charset="0"/>
                                      </a:rPr>
                                      <a:t>0</a:t>
                                    </a:r>
                                  </a:p>
                                </p:txBody>
                              </p:sp>
                              <p:sp>
                                <p:nvSpPr>
                                  <p:cNvPr id="19" name="Text Box 116">
                                    <a:extLst>
                                      <a:ext uri="{FF2B5EF4-FFF2-40B4-BE49-F238E27FC236}">
                                        <a16:creationId xmlns:a16="http://schemas.microsoft.com/office/drawing/2014/main" id="{63D5C786-5B78-4267-9E6B-6FA99CB688D4}"/>
                                      </a:ext>
                                    </a:extLst>
                                  </p:cNvPr>
                                  <p:cNvSpPr txBox="1"/>
                                  <p:nvPr/>
                                </p:nvSpPr>
                                <p:spPr>
                                  <a:xfrm>
                                    <a:off x="707666" y="15903"/>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a:effectLst/>
                                        <a:latin typeface="Times New Roman" panose="02020603050405020304" pitchFamily="18" charset="0"/>
                                        <a:ea typeface="Times New Roman" panose="02020603050405020304" pitchFamily="18" charset="0"/>
                                      </a:rPr>
                                      <a:t>100</a:t>
                                    </a:r>
                                    <a:endParaRPr lang="en-US" sz="1600" b="1" dirty="0">
                                      <a:effectLst/>
                                      <a:latin typeface="Times New Roman" panose="02020603050405020304" pitchFamily="18" charset="0"/>
                                      <a:ea typeface="Times New Roman" panose="02020603050405020304" pitchFamily="18" charset="0"/>
                                    </a:endParaRPr>
                                  </a:p>
                                </p:txBody>
                              </p:sp>
                              <p:sp>
                                <p:nvSpPr>
                                  <p:cNvPr id="20" name="Text Box 117">
                                    <a:extLst>
                                      <a:ext uri="{FF2B5EF4-FFF2-40B4-BE49-F238E27FC236}">
                                        <a16:creationId xmlns:a16="http://schemas.microsoft.com/office/drawing/2014/main" id="{130626ED-D8C6-4A3E-93C6-8961D99420F2}"/>
                                      </a:ext>
                                    </a:extLst>
                                  </p:cNvPr>
                                  <p:cNvSpPr txBox="1"/>
                                  <p:nvPr/>
                                </p:nvSpPr>
                                <p:spPr>
                                  <a:xfrm>
                                    <a:off x="1256306" y="23854"/>
                                    <a:ext cx="508635" cy="309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p:txBody>
                              </p:sp>
                            </p:grpSp>
                          </p:grpSp>
                        </p:grpSp>
                      </p:grpSp>
                      <p:sp>
                        <p:nvSpPr>
                          <p:cNvPr id="8" name="Text Box 118">
                            <a:extLst>
                              <a:ext uri="{FF2B5EF4-FFF2-40B4-BE49-F238E27FC236}">
                                <a16:creationId xmlns:a16="http://schemas.microsoft.com/office/drawing/2014/main" id="{344FA4A1-6E23-4B50-A254-98589CF4E112}"/>
                              </a:ext>
                            </a:extLst>
                          </p:cNvPr>
                          <p:cNvSpPr txBox="1"/>
                          <p:nvPr/>
                        </p:nvSpPr>
                        <p:spPr>
                          <a:xfrm>
                            <a:off x="4716845" y="3728385"/>
                            <a:ext cx="413385" cy="38925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Times New Roman" panose="02020603050405020304" pitchFamily="18" charset="0"/>
                                <a:ea typeface="Times New Roman" panose="02020603050405020304" pitchFamily="18" charset="0"/>
                              </a:rPr>
                              <a:t>C</a:t>
                            </a:r>
                            <a:endParaRPr lang="en-US" sz="1200" dirty="0">
                              <a:effectLst/>
                              <a:latin typeface="Times New Roman" panose="02020603050405020304" pitchFamily="18" charset="0"/>
                              <a:ea typeface="Times New Roman" panose="02020603050405020304" pitchFamily="18" charset="0"/>
                            </a:endParaRPr>
                          </a:p>
                        </p:txBody>
                      </p:sp>
                    </p:grpSp>
                    <p:cxnSp>
                      <p:nvCxnSpPr>
                        <p:cNvPr id="4" name="Straight Arrow Connector 3">
                          <a:extLst>
                            <a:ext uri="{FF2B5EF4-FFF2-40B4-BE49-F238E27FC236}">
                              <a16:creationId xmlns:a16="http://schemas.microsoft.com/office/drawing/2014/main" id="{3E247459-8136-4EDE-8097-3AB0E0D44FDC}"/>
                            </a:ext>
                          </a:extLst>
                        </p:cNvPr>
                        <p:cNvCxnSpPr>
                          <a:stCxn id="27" idx="2"/>
                        </p:cNvCxnSpPr>
                        <p:nvPr/>
                      </p:nvCxnSpPr>
                      <p:spPr>
                        <a:xfrm flipH="1">
                          <a:off x="3156668" y="2343150"/>
                          <a:ext cx="389615" cy="8612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48" name="Text Box 115">
                        <a:extLst>
                          <a:ext uri="{FF2B5EF4-FFF2-40B4-BE49-F238E27FC236}">
                            <a16:creationId xmlns:a16="http://schemas.microsoft.com/office/drawing/2014/main" id="{980C0505-E7D3-4B43-89D7-DE51A5A10809}"/>
                          </a:ext>
                        </a:extLst>
                      </p:cNvPr>
                      <p:cNvSpPr txBox="1"/>
                      <p:nvPr/>
                    </p:nvSpPr>
                    <p:spPr>
                      <a:xfrm>
                        <a:off x="5869778" y="5507959"/>
                        <a:ext cx="370956" cy="250071"/>
                      </a:xfrm>
                      <a:prstGeom prst="rect">
                        <a:avLst/>
                      </a:prstGeom>
                      <a:solidFill>
                        <a:srgbClr val="FFFF00"/>
                      </a:solidFill>
                      <a:ln w="19050">
                        <a:solidFill>
                          <a:srgbClr val="C0000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400" b="1" dirty="0">
                            <a:solidFill>
                              <a:srgbClr val="C00000"/>
                            </a:solidFill>
                            <a:effectLst/>
                            <a:latin typeface="Times New Roman" panose="02020603050405020304" pitchFamily="18" charset="0"/>
                            <a:ea typeface="Times New Roman" panose="02020603050405020304" pitchFamily="18" charset="0"/>
                          </a:rPr>
                          <a:t>92</a:t>
                        </a:r>
                      </a:p>
                    </p:txBody>
                  </p:sp>
                </p:grpSp>
              </p:grpSp>
            </p:grpSp>
          </p:grpSp>
          <p:sp>
            <p:nvSpPr>
              <p:cNvPr id="55" name="Text Box 43">
                <a:extLst>
                  <a:ext uri="{FF2B5EF4-FFF2-40B4-BE49-F238E27FC236}">
                    <a16:creationId xmlns:a16="http://schemas.microsoft.com/office/drawing/2014/main" id="{BE960BB6-4604-4B75-84AE-2AC0812F8070}"/>
                  </a:ext>
                </a:extLst>
              </p:cNvPr>
              <p:cNvSpPr txBox="1">
                <a:spLocks noChangeArrowheads="1"/>
              </p:cNvSpPr>
              <p:nvPr/>
            </p:nvSpPr>
            <p:spPr bwMode="auto">
              <a:xfrm>
                <a:off x="3913989" y="4913514"/>
                <a:ext cx="603876" cy="342866"/>
              </a:xfrm>
              <a:prstGeom prst="rect">
                <a:avLst/>
              </a:prstGeom>
              <a:noFill/>
              <a:ln>
                <a:noFill/>
              </a:ln>
            </p:spPr>
            <p:txBody>
              <a:bodyPr rot="0" vert="horz" wrap="square" lIns="91440" tIns="45720" rIns="91440" bIns="45720" anchor="t" anchorCtr="0" upright="1">
                <a:noAutofit/>
              </a:bodyPr>
              <a:lstStyle/>
              <a:p>
                <a:pPr marL="0" marR="0" algn="ctr">
                  <a:spcBef>
                    <a:spcPts val="0"/>
                  </a:spcBef>
                  <a:spcAft>
                    <a:spcPts val="0"/>
                  </a:spcAft>
                </a:pPr>
                <a:r>
                  <a:rPr lang="en-US" sz="1400" b="1" dirty="0">
                    <a:effectLst/>
                    <a:latin typeface="Times New Roman" panose="02020603050405020304" pitchFamily="18" charset="0"/>
                    <a:ea typeface="Times New Roman" panose="02020603050405020304" pitchFamily="18" charset="0"/>
                  </a:rPr>
                  <a:t>Loss </a:t>
                </a:r>
                <a:endParaRPr lang="en-US" sz="1400" dirty="0">
                  <a:effectLst/>
                  <a:latin typeface="Times New Roman" panose="02020603050405020304" pitchFamily="18" charset="0"/>
                  <a:ea typeface="Times New Roman" panose="02020603050405020304" pitchFamily="18" charset="0"/>
                </a:endParaRPr>
              </a:p>
            </p:txBody>
          </p:sp>
        </p:grpSp>
      </p:grpSp>
      <p:sp>
        <p:nvSpPr>
          <p:cNvPr id="56" name="Slide Number Placeholder 55">
            <a:extLst>
              <a:ext uri="{FF2B5EF4-FFF2-40B4-BE49-F238E27FC236}">
                <a16:creationId xmlns:a16="http://schemas.microsoft.com/office/drawing/2014/main" id="{B3F93D96-F595-49A6-B8A4-85BBC1107BF9}"/>
              </a:ext>
            </a:extLst>
          </p:cNvPr>
          <p:cNvSpPr>
            <a:spLocks noGrp="1"/>
          </p:cNvSpPr>
          <p:nvPr>
            <p:ph type="sldNum" sz="quarter" idx="12"/>
          </p:nvPr>
        </p:nvSpPr>
        <p:spPr/>
        <p:txBody>
          <a:bodyPr/>
          <a:lstStyle/>
          <a:p>
            <a:fld id="{DF3631D6-FBAB-464C-8D9A-F9ADA4FEF9F6}" type="slidenum">
              <a:rPr lang="en-US" smtClean="0"/>
              <a:t>51</a:t>
            </a:fld>
            <a:endParaRPr lang="en-US"/>
          </a:p>
        </p:txBody>
      </p:sp>
      <p:sp>
        <p:nvSpPr>
          <p:cNvPr id="42" name="Text Box 43">
            <a:extLst>
              <a:ext uri="{FF2B5EF4-FFF2-40B4-BE49-F238E27FC236}">
                <a16:creationId xmlns:a16="http://schemas.microsoft.com/office/drawing/2014/main" id="{680042C8-B945-4520-8652-7C44256C725C}"/>
              </a:ext>
            </a:extLst>
          </p:cNvPr>
          <p:cNvSpPr txBox="1">
            <a:spLocks noChangeArrowheads="1"/>
          </p:cNvSpPr>
          <p:nvPr/>
        </p:nvSpPr>
        <p:spPr bwMode="auto">
          <a:xfrm>
            <a:off x="5656615" y="2354636"/>
            <a:ext cx="3788059" cy="1677281"/>
          </a:xfrm>
          <a:prstGeom prst="rect">
            <a:avLst/>
          </a:prstGeom>
          <a:solidFill>
            <a:schemeClr val="tx2">
              <a:lumMod val="60000"/>
              <a:lumOff val="40000"/>
              <a:alpha val="30196"/>
            </a:schemeClr>
          </a:solidFill>
          <a:ln>
            <a:noFill/>
          </a:ln>
        </p:spPr>
        <p:txBody>
          <a:bodyPr rot="0" vert="horz" wrap="square" lIns="91440" tIns="45720" rIns="91440" bIns="45720" anchor="t" anchorCtr="0" upright="1">
            <a:noAutofit/>
          </a:bodyPr>
          <a:lstStyle/>
          <a:p>
            <a:pPr marL="0" marR="0" algn="ctr">
              <a:spcBef>
                <a:spcPts val="0"/>
              </a:spcBef>
              <a:spcAft>
                <a:spcPts val="0"/>
              </a:spcAft>
            </a:pPr>
            <a:r>
              <a:rPr lang="en-US" b="1" dirty="0">
                <a:latin typeface="Times New Roman" panose="02020603050405020304" pitchFamily="18" charset="0"/>
                <a:ea typeface="Times New Roman" panose="02020603050405020304" pitchFamily="18" charset="0"/>
              </a:rPr>
              <a:t>8 of the </a:t>
            </a:r>
            <a:r>
              <a:rPr lang="en-US" b="1" dirty="0">
                <a:effectLst/>
                <a:latin typeface="Times New Roman" panose="02020603050405020304" pitchFamily="18" charset="0"/>
                <a:ea typeface="Times New Roman" panose="02020603050405020304" pitchFamily="18" charset="0"/>
              </a:rPr>
              <a:t>Loss of 20 units divert to </a:t>
            </a:r>
            <a:r>
              <a:rPr lang="en-US" b="1" i="1" dirty="0">
                <a:latin typeface="Times New Roman" panose="02020603050405020304" pitchFamily="18" charset="0"/>
                <a:ea typeface="Times New Roman" panose="02020603050405020304" pitchFamily="18" charset="0"/>
              </a:rPr>
              <a:t>(are recaptured by)</a:t>
            </a:r>
            <a:r>
              <a:rPr lang="en-US" b="1" dirty="0">
                <a:latin typeface="Times New Roman" panose="02020603050405020304" pitchFamily="18" charset="0"/>
                <a:ea typeface="Times New Roman" panose="02020603050405020304" pitchFamily="18" charset="0"/>
              </a:rPr>
              <a:t> the </a:t>
            </a:r>
            <a:r>
              <a:rPr lang="en-US" b="1" dirty="0">
                <a:effectLst/>
                <a:latin typeface="Times New Roman" panose="02020603050405020304" pitchFamily="18" charset="0"/>
                <a:ea typeface="Times New Roman" panose="02020603050405020304" pitchFamily="18" charset="0"/>
              </a:rPr>
              <a:t>other firms in the hypo cartel. </a:t>
            </a:r>
            <a:br>
              <a:rPr lang="en-US" b="1" dirty="0">
                <a:effectLst/>
                <a:latin typeface="Times New Roman" panose="02020603050405020304" pitchFamily="18" charset="0"/>
                <a:ea typeface="Times New Roman" panose="02020603050405020304" pitchFamily="18" charset="0"/>
              </a:rPr>
            </a:br>
            <a:endParaRPr lang="en-US" b="1" dirty="0">
              <a:effectLst/>
              <a:latin typeface="Times New Roman" panose="02020603050405020304" pitchFamily="18" charset="0"/>
              <a:ea typeface="Times New Roman" panose="02020603050405020304" pitchFamily="18" charset="0"/>
            </a:endParaRPr>
          </a:p>
          <a:p>
            <a:pPr marL="0" marR="0" algn="ctr">
              <a:spcBef>
                <a:spcPts val="0"/>
              </a:spcBef>
              <a:spcAft>
                <a:spcPts val="0"/>
              </a:spcAft>
            </a:pPr>
            <a:r>
              <a:rPr lang="en-US" b="1" dirty="0">
                <a:latin typeface="Times New Roman" panose="02020603050405020304" pitchFamily="18" charset="0"/>
                <a:ea typeface="Times New Roman" panose="02020603050405020304" pitchFamily="18" charset="0"/>
              </a:rPr>
              <a:t>Recapture Percentage = 8</a:t>
            </a:r>
            <a:r>
              <a:rPr lang="en-US" b="1" dirty="0">
                <a:effectLst/>
                <a:latin typeface="Times New Roman" panose="02020603050405020304" pitchFamily="18" charset="0"/>
                <a:ea typeface="Times New Roman" panose="02020603050405020304" pitchFamily="18" charset="0"/>
              </a:rPr>
              <a:t>/20 = </a:t>
            </a:r>
            <a:r>
              <a:rPr lang="en-US" b="1" dirty="0">
                <a:latin typeface="Times New Roman" panose="02020603050405020304" pitchFamily="18" charset="0"/>
                <a:ea typeface="Times New Roman" panose="02020603050405020304" pitchFamily="18" charset="0"/>
              </a:rPr>
              <a:t>4</a:t>
            </a:r>
            <a:r>
              <a:rPr lang="en-US" b="1" dirty="0">
                <a:effectLst/>
                <a:latin typeface="Times New Roman" panose="02020603050405020304" pitchFamily="18" charset="0"/>
                <a:ea typeface="Times New Roman" panose="02020603050405020304" pitchFamily="18" charset="0"/>
              </a:rPr>
              <a:t>0%</a:t>
            </a:r>
            <a:endParaRPr lang="en-US" sz="1600" dirty="0">
              <a:effectLst/>
              <a:latin typeface="Times New Roman" panose="02020603050405020304" pitchFamily="18" charset="0"/>
              <a:ea typeface="Times New Roman" panose="02020603050405020304" pitchFamily="18" charset="0"/>
            </a:endParaRPr>
          </a:p>
        </p:txBody>
      </p:sp>
      <p:sp>
        <p:nvSpPr>
          <p:cNvPr id="14" name="TextBox 13">
            <a:extLst>
              <a:ext uri="{FF2B5EF4-FFF2-40B4-BE49-F238E27FC236}">
                <a16:creationId xmlns:a16="http://schemas.microsoft.com/office/drawing/2014/main" id="{F23409C5-C3B7-4D4A-9D76-153DF983E7FA}"/>
              </a:ext>
            </a:extLst>
          </p:cNvPr>
          <p:cNvSpPr txBox="1"/>
          <p:nvPr/>
        </p:nvSpPr>
        <p:spPr>
          <a:xfrm>
            <a:off x="567568" y="1585094"/>
            <a:ext cx="1173186" cy="1815882"/>
          </a:xfrm>
          <a:prstGeom prst="rect">
            <a:avLst/>
          </a:prstGeom>
          <a:noFill/>
          <a:ln w="28575">
            <a:solidFill>
              <a:srgbClr val="C00000"/>
            </a:solidFill>
          </a:ln>
        </p:spPr>
        <p:txBody>
          <a:bodyPr wrap="square" rtlCol="0">
            <a:spAutoFit/>
          </a:bodyPr>
          <a:lstStyle/>
          <a:p>
            <a:r>
              <a:rPr lang="en-US" sz="1600" b="1" dirty="0">
                <a:solidFill>
                  <a:srgbClr val="C00000"/>
                </a:solidFill>
                <a:highlight>
                  <a:srgbClr val="FFFF00"/>
                </a:highlight>
              </a:rPr>
              <a:t>THIS IS NOW DEMAND CURVE FOR A SINGLE FIRM</a:t>
            </a:r>
            <a:endParaRPr lang="en-US" sz="1600" b="1" dirty="0">
              <a:solidFill>
                <a:srgbClr val="C00000"/>
              </a:solidFill>
            </a:endParaRPr>
          </a:p>
        </p:txBody>
      </p:sp>
    </p:spTree>
    <p:extLst>
      <p:ext uri="{BB962C8B-B14F-4D97-AF65-F5344CB8AC3E}">
        <p14:creationId xmlns:p14="http://schemas.microsoft.com/office/powerpoint/2010/main" val="4546101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50291-05F4-41EB-AC93-1F6B717BFA40}"/>
              </a:ext>
            </a:extLst>
          </p:cNvPr>
          <p:cNvSpPr>
            <a:spLocks noGrp="1"/>
          </p:cNvSpPr>
          <p:nvPr>
            <p:ph type="title"/>
          </p:nvPr>
        </p:nvSpPr>
        <p:spPr/>
        <p:txBody>
          <a:bodyPr/>
          <a:lstStyle/>
          <a:p>
            <a:r>
              <a:rPr lang="en-US" dirty="0"/>
              <a:t>What if the Recapture Percentage Rejects the Candidate Market</a:t>
            </a:r>
          </a:p>
        </p:txBody>
      </p:sp>
      <p:sp>
        <p:nvSpPr>
          <p:cNvPr id="3" name="Content Placeholder 2">
            <a:extLst>
              <a:ext uri="{FF2B5EF4-FFF2-40B4-BE49-F238E27FC236}">
                <a16:creationId xmlns:a16="http://schemas.microsoft.com/office/drawing/2014/main" id="{03CC1451-A1B2-4A5E-BE8C-28ED143EDC4D}"/>
              </a:ext>
            </a:extLst>
          </p:cNvPr>
          <p:cNvSpPr>
            <a:spLocks noGrp="1"/>
          </p:cNvSpPr>
          <p:nvPr>
            <p:ph idx="1"/>
          </p:nvPr>
        </p:nvSpPr>
        <p:spPr/>
        <p:txBody>
          <a:bodyPr>
            <a:normAutofit fontScale="92500" lnSpcReduction="20000"/>
          </a:bodyPr>
          <a:lstStyle/>
          <a:p>
            <a:r>
              <a:rPr lang="en-US" dirty="0"/>
              <a:t>Example: </a:t>
            </a:r>
          </a:p>
          <a:p>
            <a:pPr lvl="1"/>
            <a:r>
              <a:rPr lang="en-US" dirty="0"/>
              <a:t>In WF/WO, RP = 33% &gt; 25% (based on a 5% SSNIP)</a:t>
            </a:r>
          </a:p>
          <a:p>
            <a:pPr lvl="1"/>
            <a:r>
              <a:rPr lang="en-US" dirty="0"/>
              <a:t>But if SSNIP=10%, then 2S/(2S+M) = 20%/(20%+30%) = 40%, which exceeds the RP.  </a:t>
            </a:r>
          </a:p>
          <a:p>
            <a:pPr lvl="1"/>
            <a:r>
              <a:rPr lang="en-US" dirty="0">
                <a:solidFill>
                  <a:srgbClr val="C00000"/>
                </a:solidFill>
              </a:rPr>
              <a:t>So the 2-firm market definition would be rejected.</a:t>
            </a:r>
          </a:p>
          <a:p>
            <a:r>
              <a:rPr lang="en-US" u="sng" dirty="0"/>
              <a:t>Next step</a:t>
            </a:r>
            <a:r>
              <a:rPr lang="en-US" dirty="0"/>
              <a:t>: Add more members to the hypo cartel, which raises the RP</a:t>
            </a:r>
          </a:p>
          <a:p>
            <a:pPr lvl="1"/>
            <a:r>
              <a:rPr lang="en-US" dirty="0">
                <a:solidFill>
                  <a:srgbClr val="C00000"/>
                </a:solidFill>
              </a:rPr>
              <a:t>The size of the candidate market (i.e., the number of firms in the hypo cartel) can be expanded to increase the RP until the formula is satisfied</a:t>
            </a:r>
          </a:p>
          <a:p>
            <a:pPr lvl="1"/>
            <a:r>
              <a:rPr lang="en-US" dirty="0"/>
              <a:t>A higher RP means that more lost sales go to other members of the hypothetical cartel/monopolist rather than to outsiders.  </a:t>
            </a:r>
          </a:p>
          <a:p>
            <a:r>
              <a:rPr lang="en-US" u="sng" dirty="0"/>
              <a:t>When to Stop</a:t>
            </a:r>
            <a:r>
              <a:rPr lang="en-US" dirty="0"/>
              <a:t>: Stop the process when the fraction of sales going to outsiders is low enough that the hypo cartel’s profit maximizing price would rise by at least the assume SSNIP</a:t>
            </a:r>
          </a:p>
          <a:p>
            <a:pPr lvl="1"/>
            <a:r>
              <a:rPr lang="en-US" dirty="0"/>
              <a:t>Fewer sales going to outsiders means that the cartel can raise price by a larger SSNIP</a:t>
            </a:r>
          </a:p>
          <a:p>
            <a:endParaRPr lang="en-US" dirty="0"/>
          </a:p>
        </p:txBody>
      </p:sp>
      <p:sp>
        <p:nvSpPr>
          <p:cNvPr id="4" name="Slide Number Placeholder 3">
            <a:extLst>
              <a:ext uri="{FF2B5EF4-FFF2-40B4-BE49-F238E27FC236}">
                <a16:creationId xmlns:a16="http://schemas.microsoft.com/office/drawing/2014/main" id="{FD095D7F-82E9-4C68-B05F-F310D9444EB6}"/>
              </a:ext>
            </a:extLst>
          </p:cNvPr>
          <p:cNvSpPr>
            <a:spLocks noGrp="1"/>
          </p:cNvSpPr>
          <p:nvPr>
            <p:ph type="sldNum" sz="quarter" idx="12"/>
          </p:nvPr>
        </p:nvSpPr>
        <p:spPr/>
        <p:txBody>
          <a:bodyPr/>
          <a:lstStyle/>
          <a:p>
            <a:fld id="{A3FA0A93-60EE-4E9D-852F-604094E61050}" type="slidenum">
              <a:rPr lang="en-US" smtClean="0"/>
              <a:t>52</a:t>
            </a:fld>
            <a:endParaRPr lang="en-US"/>
          </a:p>
        </p:txBody>
      </p:sp>
    </p:spTree>
    <p:extLst>
      <p:ext uri="{BB962C8B-B14F-4D97-AF65-F5344CB8AC3E}">
        <p14:creationId xmlns:p14="http://schemas.microsoft.com/office/powerpoint/2010/main" val="32220146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701BD-DE60-4D9E-B98A-1111C1C83AB3}"/>
              </a:ext>
            </a:extLst>
          </p:cNvPr>
          <p:cNvSpPr>
            <a:spLocks noGrp="1"/>
          </p:cNvSpPr>
          <p:nvPr>
            <p:ph type="title"/>
          </p:nvPr>
        </p:nvSpPr>
        <p:spPr>
          <a:xfrm>
            <a:off x="838200" y="262383"/>
            <a:ext cx="10515600" cy="1325563"/>
          </a:xfrm>
        </p:spPr>
        <p:txBody>
          <a:bodyPr>
            <a:normAutofit/>
          </a:bodyPr>
          <a:lstStyle/>
          <a:p>
            <a:r>
              <a:rPr lang="en-US" dirty="0"/>
              <a:t>Example: Using the 5% SSNIP, suppose that the “Diversion” to WF Were Only 20%: </a:t>
            </a:r>
            <a:r>
              <a:rPr lang="en-US" i="1" dirty="0"/>
              <a:t>Then What?</a:t>
            </a:r>
          </a:p>
        </p:txBody>
      </p:sp>
      <p:sp>
        <p:nvSpPr>
          <p:cNvPr id="3" name="Content Placeholder 2">
            <a:extLst>
              <a:ext uri="{FF2B5EF4-FFF2-40B4-BE49-F238E27FC236}">
                <a16:creationId xmlns:a16="http://schemas.microsoft.com/office/drawing/2014/main" id="{77E2CB10-B925-4516-A3A3-596C2F94F6DC}"/>
              </a:ext>
            </a:extLst>
          </p:cNvPr>
          <p:cNvSpPr>
            <a:spLocks noGrp="1"/>
          </p:cNvSpPr>
          <p:nvPr>
            <p:ph idx="1"/>
          </p:nvPr>
        </p:nvSpPr>
        <p:spPr>
          <a:xfrm>
            <a:off x="632716" y="1706696"/>
            <a:ext cx="9138008" cy="4582274"/>
          </a:xfrm>
        </p:spPr>
        <p:txBody>
          <a:bodyPr>
            <a:normAutofit fontScale="92500" lnSpcReduction="20000"/>
          </a:bodyPr>
          <a:lstStyle/>
          <a:p>
            <a:r>
              <a:rPr lang="en-US" dirty="0">
                <a:solidFill>
                  <a:srgbClr val="C00000"/>
                </a:solidFill>
              </a:rPr>
              <a:t>Then the HMT is rejected since RP&lt; 25%, so we must consider a broader market.  </a:t>
            </a:r>
          </a:p>
          <a:p>
            <a:r>
              <a:rPr lang="en-US" dirty="0"/>
              <a:t>Suppose that WO customers “diverted” as follows.</a:t>
            </a:r>
          </a:p>
          <a:p>
            <a:pPr lvl="1"/>
            <a:r>
              <a:rPr lang="en-US" dirty="0"/>
              <a:t>Whole Foods – 20%</a:t>
            </a:r>
          </a:p>
          <a:p>
            <a:pPr lvl="1"/>
            <a:r>
              <a:rPr lang="en-US" dirty="0"/>
              <a:t>Mom’s – 4%</a:t>
            </a:r>
          </a:p>
          <a:p>
            <a:pPr lvl="1"/>
            <a:r>
              <a:rPr lang="en-US" dirty="0"/>
              <a:t>Garden Grocery – 4%</a:t>
            </a:r>
          </a:p>
          <a:p>
            <a:pPr lvl="1"/>
            <a:r>
              <a:rPr lang="en-US" dirty="0"/>
              <a:t>Safeway – 25% </a:t>
            </a:r>
          </a:p>
          <a:p>
            <a:pPr lvl="1"/>
            <a:r>
              <a:rPr lang="en-US" dirty="0"/>
              <a:t>Giant – 30%</a:t>
            </a:r>
          </a:p>
          <a:p>
            <a:pPr lvl="1"/>
            <a:r>
              <a:rPr lang="en-US" dirty="0"/>
              <a:t>Aldi’s – 17%</a:t>
            </a:r>
          </a:p>
          <a:p>
            <a:r>
              <a:rPr lang="en-US" dirty="0">
                <a:solidFill>
                  <a:srgbClr val="C00000"/>
                </a:solidFill>
              </a:rPr>
              <a:t>In this case, various combinations would satisfy the test</a:t>
            </a:r>
          </a:p>
          <a:p>
            <a:pPr lvl="1"/>
            <a:r>
              <a:rPr lang="en-US" dirty="0"/>
              <a:t>RP to WF+ Mom’s + Garden Grocery = 28% &gt; 25% </a:t>
            </a:r>
            <a:r>
              <a:rPr lang="en-US" dirty="0">
                <a:sym typeface="Wingdings" panose="05000000000000000000" pitchFamily="2" charset="2"/>
              </a:rPr>
              <a:t> HMT satisfied </a:t>
            </a:r>
          </a:p>
          <a:p>
            <a:pPr lvl="1"/>
            <a:r>
              <a:rPr lang="en-US" dirty="0">
                <a:sym typeface="Wingdings" panose="05000000000000000000" pitchFamily="2" charset="2"/>
              </a:rPr>
              <a:t>RP to </a:t>
            </a:r>
            <a:r>
              <a:rPr lang="en-US" dirty="0" err="1">
                <a:sym typeface="Wingdings" panose="05000000000000000000" pitchFamily="2" charset="2"/>
              </a:rPr>
              <a:t>WF+Safeway</a:t>
            </a:r>
            <a:r>
              <a:rPr lang="en-US" dirty="0">
                <a:sym typeface="Wingdings" panose="05000000000000000000" pitchFamily="2" charset="2"/>
              </a:rPr>
              <a:t> = 45% &gt; 25%  HMT satisfied</a:t>
            </a:r>
          </a:p>
          <a:p>
            <a:pPr lvl="1"/>
            <a:r>
              <a:rPr lang="en-US" dirty="0">
                <a:sym typeface="Wingdings" panose="05000000000000000000" pitchFamily="2" charset="2"/>
              </a:rPr>
              <a:t>RP to Giant = 30% &gt; 25%  HMT satisfied</a:t>
            </a:r>
          </a:p>
          <a:p>
            <a:pPr lvl="1"/>
            <a:r>
              <a:rPr lang="en-US" dirty="0">
                <a:sym typeface="Wingdings" panose="05000000000000000000" pitchFamily="2" charset="2"/>
              </a:rPr>
              <a:t>Etc.</a:t>
            </a:r>
          </a:p>
          <a:p>
            <a:pPr lvl="1"/>
            <a:endParaRPr lang="en-US" dirty="0"/>
          </a:p>
        </p:txBody>
      </p:sp>
      <p:sp>
        <p:nvSpPr>
          <p:cNvPr id="4" name="Slide Number Placeholder 3">
            <a:extLst>
              <a:ext uri="{FF2B5EF4-FFF2-40B4-BE49-F238E27FC236}">
                <a16:creationId xmlns:a16="http://schemas.microsoft.com/office/drawing/2014/main" id="{C1EFD80D-AB79-4CD7-921E-A1D8524CE7E4}"/>
              </a:ext>
            </a:extLst>
          </p:cNvPr>
          <p:cNvSpPr>
            <a:spLocks noGrp="1"/>
          </p:cNvSpPr>
          <p:nvPr>
            <p:ph type="sldNum" sz="quarter" idx="12"/>
          </p:nvPr>
        </p:nvSpPr>
        <p:spPr/>
        <p:txBody>
          <a:bodyPr/>
          <a:lstStyle/>
          <a:p>
            <a:fld id="{A3FA0A93-60EE-4E9D-852F-604094E61050}" type="slidenum">
              <a:rPr lang="en-US" smtClean="0"/>
              <a:t>53</a:t>
            </a:fld>
            <a:endParaRPr lang="en-US"/>
          </a:p>
        </p:txBody>
      </p:sp>
      <p:cxnSp>
        <p:nvCxnSpPr>
          <p:cNvPr id="5" name="Straight Arrow Connector 4">
            <a:extLst>
              <a:ext uri="{FF2B5EF4-FFF2-40B4-BE49-F238E27FC236}">
                <a16:creationId xmlns:a16="http://schemas.microsoft.com/office/drawing/2014/main" id="{BD157CB5-E725-4CE0-98A0-CC119C059DB1}"/>
              </a:ext>
            </a:extLst>
          </p:cNvPr>
          <p:cNvCxnSpPr>
            <a:cxnSpLocks/>
          </p:cNvCxnSpPr>
          <p:nvPr/>
        </p:nvCxnSpPr>
        <p:spPr>
          <a:xfrm flipH="1">
            <a:off x="6974831" y="3729519"/>
            <a:ext cx="1367785" cy="6719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295BD28-7DB7-4834-B4B5-1F83F6BD2F52}"/>
              </a:ext>
            </a:extLst>
          </p:cNvPr>
          <p:cNvSpPr txBox="1"/>
          <p:nvPr/>
        </p:nvSpPr>
        <p:spPr>
          <a:xfrm>
            <a:off x="8599492" y="2594622"/>
            <a:ext cx="3263803" cy="1200329"/>
          </a:xfrm>
          <a:prstGeom prst="rect">
            <a:avLst/>
          </a:prstGeom>
          <a:noFill/>
          <a:ln w="38100">
            <a:solidFill>
              <a:srgbClr val="0070C0"/>
            </a:solidFill>
          </a:ln>
        </p:spPr>
        <p:txBody>
          <a:bodyPr wrap="square" rtlCol="0">
            <a:spAutoFit/>
          </a:bodyPr>
          <a:lstStyle/>
          <a:p>
            <a:r>
              <a:rPr lang="en-US" b="1" i="1" dirty="0">
                <a:solidFill>
                  <a:srgbClr val="0070C0"/>
                </a:solidFill>
              </a:rPr>
              <a:t>Since Section 7 is violated if harm in any relevant market, then FTC could choose any or all of these mkt </a:t>
            </a:r>
            <a:r>
              <a:rPr lang="en-US" b="1" i="1" dirty="0" err="1">
                <a:solidFill>
                  <a:srgbClr val="0070C0"/>
                </a:solidFill>
              </a:rPr>
              <a:t>dfns</a:t>
            </a:r>
            <a:r>
              <a:rPr lang="en-US" b="1" i="1" dirty="0">
                <a:solidFill>
                  <a:srgbClr val="0070C0"/>
                </a:solidFill>
              </a:rPr>
              <a:t>. </a:t>
            </a:r>
          </a:p>
        </p:txBody>
      </p:sp>
    </p:spTree>
    <p:extLst>
      <p:ext uri="{BB962C8B-B14F-4D97-AF65-F5344CB8AC3E}">
        <p14:creationId xmlns:p14="http://schemas.microsoft.com/office/powerpoint/2010/main" val="9395140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E873C-41DD-4352-AE1C-7EEBA755EE00}"/>
              </a:ext>
            </a:extLst>
          </p:cNvPr>
          <p:cNvSpPr>
            <a:spLocks noGrp="1"/>
          </p:cNvSpPr>
          <p:nvPr>
            <p:ph type="title"/>
          </p:nvPr>
        </p:nvSpPr>
        <p:spPr/>
        <p:txBody>
          <a:bodyPr/>
          <a:lstStyle/>
          <a:p>
            <a:r>
              <a:rPr lang="en-US" b="1" i="1" dirty="0">
                <a:solidFill>
                  <a:srgbClr val="0070C0"/>
                </a:solidFill>
              </a:rPr>
              <a:t>All This Complexity is a Reminder for Why the Formal HMT Test is Used More at the Agencies than in Court</a:t>
            </a:r>
            <a:endParaRPr lang="en-US" i="1" dirty="0"/>
          </a:p>
        </p:txBody>
      </p:sp>
      <p:sp>
        <p:nvSpPr>
          <p:cNvPr id="3" name="Text Placeholder 2">
            <a:extLst>
              <a:ext uri="{FF2B5EF4-FFF2-40B4-BE49-F238E27FC236}">
                <a16:creationId xmlns:a16="http://schemas.microsoft.com/office/drawing/2014/main" id="{403E716E-20A5-4F34-A81C-344AEB2F60AE}"/>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B65B281B-ABA8-45AA-B0EA-8D525FE57274}"/>
              </a:ext>
            </a:extLst>
          </p:cNvPr>
          <p:cNvSpPr>
            <a:spLocks noGrp="1"/>
          </p:cNvSpPr>
          <p:nvPr>
            <p:ph type="sldNum" sz="quarter" idx="12"/>
          </p:nvPr>
        </p:nvSpPr>
        <p:spPr/>
        <p:txBody>
          <a:bodyPr/>
          <a:lstStyle/>
          <a:p>
            <a:fld id="{A3FA0A93-60EE-4E9D-852F-604094E61050}" type="slidenum">
              <a:rPr lang="en-US" smtClean="0"/>
              <a:t>54</a:t>
            </a:fld>
            <a:endParaRPr lang="en-US"/>
          </a:p>
        </p:txBody>
      </p:sp>
    </p:spTree>
    <p:extLst>
      <p:ext uri="{BB962C8B-B14F-4D97-AF65-F5344CB8AC3E}">
        <p14:creationId xmlns:p14="http://schemas.microsoft.com/office/powerpoint/2010/main" val="1119525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AF823-8474-4670-96A4-AB2DB780942D}"/>
              </a:ext>
            </a:extLst>
          </p:cNvPr>
          <p:cNvSpPr>
            <a:spLocks noGrp="1"/>
          </p:cNvSpPr>
          <p:nvPr>
            <p:ph type="title"/>
          </p:nvPr>
        </p:nvSpPr>
        <p:spPr/>
        <p:txBody>
          <a:bodyPr/>
          <a:lstStyle/>
          <a:p>
            <a:r>
              <a:rPr lang="en-US" u="sng" dirty="0"/>
              <a:t>An Exception</a:t>
            </a:r>
            <a:r>
              <a:rPr lang="en-US" dirty="0"/>
              <a:t>: See </a:t>
            </a:r>
            <a:r>
              <a:rPr lang="en-US" i="1" dirty="0"/>
              <a:t>U.S. v. </a:t>
            </a:r>
            <a:r>
              <a:rPr lang="en-US" i="1" dirty="0" err="1"/>
              <a:t>Bazaarvoice</a:t>
            </a:r>
            <a:r>
              <a:rPr lang="en-US" i="1" dirty="0"/>
              <a:t> </a:t>
            </a:r>
            <a:r>
              <a:rPr lang="en-US" dirty="0"/>
              <a:t>(2014)</a:t>
            </a:r>
          </a:p>
        </p:txBody>
      </p:sp>
      <p:sp>
        <p:nvSpPr>
          <p:cNvPr id="3" name="Content Placeholder 2">
            <a:extLst>
              <a:ext uri="{FF2B5EF4-FFF2-40B4-BE49-F238E27FC236}">
                <a16:creationId xmlns:a16="http://schemas.microsoft.com/office/drawing/2014/main" id="{7AF96ED2-D4CE-4014-9946-A419B0D65F30}"/>
              </a:ext>
            </a:extLst>
          </p:cNvPr>
          <p:cNvSpPr>
            <a:spLocks noGrp="1"/>
          </p:cNvSpPr>
          <p:nvPr>
            <p:ph idx="1"/>
          </p:nvPr>
        </p:nvSpPr>
        <p:spPr>
          <a:xfrm>
            <a:off x="838200" y="1825625"/>
            <a:ext cx="7237288" cy="4895850"/>
          </a:xfrm>
        </p:spPr>
        <p:txBody>
          <a:bodyPr>
            <a:normAutofit lnSpcReduction="10000"/>
          </a:bodyPr>
          <a:lstStyle/>
          <a:p>
            <a:pPr marL="0" indent="0">
              <a:buNone/>
            </a:pPr>
            <a:r>
              <a:rPr lang="en-US" sz="1800" b="0" i="0" u="none" strike="noStrike" baseline="0" dirty="0">
                <a:solidFill>
                  <a:srgbClr val="000000"/>
                </a:solidFill>
                <a:latin typeface="Times New Roman" panose="02020603050405020304" pitchFamily="18" charset="0"/>
              </a:rPr>
              <a:t>“</a:t>
            </a:r>
            <a:r>
              <a:rPr lang="en-US" sz="1800" b="0" i="0" u="none" strike="noStrike" baseline="0" dirty="0">
                <a:solidFill>
                  <a:srgbClr val="C00000"/>
                </a:solidFill>
                <a:latin typeface="Times New Roman" panose="02020603050405020304" pitchFamily="18" charset="0"/>
              </a:rPr>
              <a:t>Dr. Shapiro looked at the recapture rate to support his opinion. </a:t>
            </a:r>
          </a:p>
          <a:p>
            <a:pPr marL="0" indent="0">
              <a:buNone/>
            </a:pPr>
            <a:r>
              <a:rPr lang="en-US" sz="1800" b="0" i="0" u="none" strike="noStrike" baseline="0" dirty="0">
                <a:solidFill>
                  <a:srgbClr val="C00000"/>
                </a:solidFill>
                <a:latin typeface="Times New Roman" panose="02020603050405020304" pitchFamily="18" charset="0"/>
              </a:rPr>
              <a:t>In order for a </a:t>
            </a:r>
            <a:r>
              <a:rPr lang="en-US" sz="1800" b="0" i="0" u="none" strike="noStrike" baseline="0" dirty="0" err="1">
                <a:solidFill>
                  <a:srgbClr val="C00000"/>
                </a:solidFill>
                <a:latin typeface="Times New Roman" panose="02020603050405020304" pitchFamily="18" charset="0"/>
              </a:rPr>
              <a:t>SSNIP</a:t>
            </a:r>
            <a:r>
              <a:rPr lang="en-US" sz="1800" b="0" i="0" u="none" strike="noStrike" baseline="0" dirty="0">
                <a:solidFill>
                  <a:srgbClr val="C00000"/>
                </a:solidFill>
                <a:latin typeface="Times New Roman" panose="02020603050405020304" pitchFamily="18" charset="0"/>
              </a:rPr>
              <a:t> imposed by a hypothetical monopolist to be profitable, the recapture rate (“the percentage of sales lost by one product in the candidate market, when its price alone rises, that is recaptured by other products in the candidate market”) must be high enough that the incremental profits from the increased price plus the incremental profits from the recaptured sales that goes to other products in the candidate market exceeds the profits lost to products outside the candidate market</a:t>
            </a:r>
            <a:r>
              <a:rPr lang="en-US" sz="1800" b="0" i="0" u="none" strike="noStrike" baseline="0" dirty="0">
                <a:solidFill>
                  <a:srgbClr val="000000"/>
                </a:solidFill>
                <a:latin typeface="Times New Roman" panose="02020603050405020304" pitchFamily="18" charset="0"/>
              </a:rPr>
              <a:t>. GX983* at 45; MERGER GUIDELINES § 4.1.3. </a:t>
            </a:r>
          </a:p>
          <a:p>
            <a:pPr marL="0" indent="0">
              <a:buNone/>
            </a:pPr>
            <a:r>
              <a:rPr lang="en-US" sz="1800" b="0" i="0" u="none" strike="noStrike" baseline="0" dirty="0">
                <a:solidFill>
                  <a:srgbClr val="C00000"/>
                </a:solidFill>
                <a:latin typeface="Times New Roman" panose="02020603050405020304" pitchFamily="18" charset="0"/>
              </a:rPr>
              <a:t>He concluded that the minimum recapture rate needed for </a:t>
            </a:r>
            <a:r>
              <a:rPr lang="en-US" sz="1800" b="0" i="0" u="none" strike="noStrike" baseline="0" dirty="0" err="1">
                <a:solidFill>
                  <a:srgbClr val="C00000"/>
                </a:solidFill>
                <a:latin typeface="Times New Roman" panose="02020603050405020304" pitchFamily="18" charset="0"/>
              </a:rPr>
              <a:t>R&amp;R</a:t>
            </a:r>
            <a:r>
              <a:rPr lang="en-US" sz="1800" b="0" i="0" u="none" strike="noStrike" baseline="0" dirty="0">
                <a:solidFill>
                  <a:srgbClr val="C00000"/>
                </a:solidFill>
                <a:latin typeface="Times New Roman" panose="02020603050405020304" pitchFamily="18" charset="0"/>
              </a:rPr>
              <a:t> platforms to form a relevant market would be 17 percent</a:t>
            </a:r>
            <a:r>
              <a:rPr lang="en-US" sz="1800" b="0" i="0" u="none" strike="noStrike" baseline="0" dirty="0">
                <a:solidFill>
                  <a:srgbClr val="000000"/>
                </a:solidFill>
                <a:latin typeface="Times New Roman" panose="02020603050405020304" pitchFamily="18" charset="0"/>
              </a:rPr>
              <a:t>. Trial Tr. 933:5-19 (Shapiro); GX983* at 46. </a:t>
            </a:r>
          </a:p>
          <a:p>
            <a:pPr marL="0" indent="0">
              <a:buNone/>
            </a:pPr>
            <a:r>
              <a:rPr lang="en-US" sz="1800" b="0" i="0" u="none" strike="noStrike" baseline="0" dirty="0">
                <a:solidFill>
                  <a:srgbClr val="C00000"/>
                </a:solidFill>
                <a:latin typeface="Times New Roman" panose="02020603050405020304" pitchFamily="18" charset="0"/>
              </a:rPr>
              <a:t>Dr. Shapiro estimated various possible recapture rates and proxies for the recapture rate and determined that all variations were substantially larger than 17 percent</a:t>
            </a:r>
            <a:r>
              <a:rPr lang="en-US" sz="1800" b="0" i="0" u="none" strike="noStrike" baseline="0" dirty="0">
                <a:solidFill>
                  <a:srgbClr val="000000"/>
                </a:solidFill>
                <a:latin typeface="Times New Roman" panose="02020603050405020304" pitchFamily="18" charset="0"/>
              </a:rPr>
              <a:t>. Trial Tr. 935:13-936:14 (Shapiro); GX983* at 45-48. He performed another estimation of the recapture rate based upon data cited by </a:t>
            </a:r>
            <a:r>
              <a:rPr lang="en-US" sz="1800" b="0" i="0" u="none" strike="noStrike" baseline="0" dirty="0" err="1">
                <a:solidFill>
                  <a:srgbClr val="000000"/>
                </a:solidFill>
                <a:latin typeface="Times New Roman" panose="02020603050405020304" pitchFamily="18" charset="0"/>
              </a:rPr>
              <a:t>Bazaarvoice’s</a:t>
            </a:r>
            <a:r>
              <a:rPr lang="en-US" sz="1800" b="0" i="0" u="none" strike="noStrike" baseline="0" dirty="0">
                <a:solidFill>
                  <a:srgbClr val="000000"/>
                </a:solidFill>
                <a:latin typeface="Times New Roman" panose="02020603050405020304" pitchFamily="18" charset="0"/>
              </a:rPr>
              <a:t> expert and also found that the recapture rate is well above the 17 percent threshold necessary to show </a:t>
            </a:r>
            <a:r>
              <a:rPr lang="en-US" sz="1800" b="0" i="0" u="none" strike="noStrike" baseline="0" dirty="0" err="1">
                <a:solidFill>
                  <a:srgbClr val="000000"/>
                </a:solidFill>
                <a:latin typeface="Times New Roman" panose="02020603050405020304" pitchFamily="18" charset="0"/>
              </a:rPr>
              <a:t>R&amp;R</a:t>
            </a:r>
            <a:r>
              <a:rPr lang="en-US" sz="1800" b="0" i="0" u="none" strike="noStrike" baseline="0" dirty="0">
                <a:solidFill>
                  <a:srgbClr val="000000"/>
                </a:solidFill>
                <a:latin typeface="Times New Roman" panose="02020603050405020304" pitchFamily="18" charset="0"/>
              </a:rPr>
              <a:t> platforms to be a relevant market. GX984* at 3.” </a:t>
            </a:r>
            <a:endParaRPr lang="en-US" dirty="0"/>
          </a:p>
        </p:txBody>
      </p:sp>
      <p:sp>
        <p:nvSpPr>
          <p:cNvPr id="4" name="Slide Number Placeholder 3">
            <a:extLst>
              <a:ext uri="{FF2B5EF4-FFF2-40B4-BE49-F238E27FC236}">
                <a16:creationId xmlns:a16="http://schemas.microsoft.com/office/drawing/2014/main" id="{E63FAF98-5754-47BB-8F42-40780D00DCCF}"/>
              </a:ext>
            </a:extLst>
          </p:cNvPr>
          <p:cNvSpPr>
            <a:spLocks noGrp="1"/>
          </p:cNvSpPr>
          <p:nvPr>
            <p:ph type="sldNum" sz="quarter" idx="12"/>
          </p:nvPr>
        </p:nvSpPr>
        <p:spPr/>
        <p:txBody>
          <a:bodyPr/>
          <a:lstStyle/>
          <a:p>
            <a:fld id="{A3FA0A93-60EE-4E9D-852F-604094E61050}" type="slidenum">
              <a:rPr lang="en-US" smtClean="0"/>
              <a:t>55</a:t>
            </a:fld>
            <a:endParaRPr lang="en-US"/>
          </a:p>
        </p:txBody>
      </p:sp>
      <p:cxnSp>
        <p:nvCxnSpPr>
          <p:cNvPr id="5" name="Straight Arrow Connector 4">
            <a:extLst>
              <a:ext uri="{FF2B5EF4-FFF2-40B4-BE49-F238E27FC236}">
                <a16:creationId xmlns:a16="http://schemas.microsoft.com/office/drawing/2014/main" id="{94CA8279-E458-4ACB-9AD3-3C8CAEAA9BDB}"/>
              </a:ext>
            </a:extLst>
          </p:cNvPr>
          <p:cNvCxnSpPr>
            <a:cxnSpLocks/>
          </p:cNvCxnSpPr>
          <p:nvPr/>
        </p:nvCxnSpPr>
        <p:spPr>
          <a:xfrm flipH="1" flipV="1">
            <a:off x="6830994" y="1884095"/>
            <a:ext cx="1779606" cy="30430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5959F1B-7917-4EC3-9B94-DC73BB642290}"/>
              </a:ext>
            </a:extLst>
          </p:cNvPr>
          <p:cNvSpPr txBox="1"/>
          <p:nvPr/>
        </p:nvSpPr>
        <p:spPr>
          <a:xfrm>
            <a:off x="8846072" y="1436080"/>
            <a:ext cx="3263803" cy="1200329"/>
          </a:xfrm>
          <a:prstGeom prst="rect">
            <a:avLst/>
          </a:prstGeom>
          <a:noFill/>
          <a:ln w="38100">
            <a:solidFill>
              <a:srgbClr val="0070C0"/>
            </a:solidFill>
          </a:ln>
        </p:spPr>
        <p:txBody>
          <a:bodyPr wrap="square" rtlCol="0">
            <a:spAutoFit/>
          </a:bodyPr>
          <a:lstStyle/>
          <a:p>
            <a:r>
              <a:rPr lang="en-US" b="1" i="1" dirty="0">
                <a:solidFill>
                  <a:srgbClr val="0070C0"/>
                </a:solidFill>
              </a:rPr>
              <a:t>Shapiro was the primary drafter of the 2010 HMGs and one of the developers of this version of the HMT. </a:t>
            </a:r>
          </a:p>
        </p:txBody>
      </p:sp>
    </p:spTree>
    <p:extLst>
      <p:ext uri="{BB962C8B-B14F-4D97-AF65-F5344CB8AC3E}">
        <p14:creationId xmlns:p14="http://schemas.microsoft.com/office/powerpoint/2010/main" val="26793553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79752-2DED-4C9A-A968-AB7E4715A9C4}"/>
              </a:ext>
            </a:extLst>
          </p:cNvPr>
          <p:cNvSpPr>
            <a:spLocks noGrp="1"/>
          </p:cNvSpPr>
          <p:nvPr>
            <p:ph type="title"/>
          </p:nvPr>
        </p:nvSpPr>
        <p:spPr/>
        <p:txBody>
          <a:bodyPr/>
          <a:lstStyle/>
          <a:p>
            <a:pPr algn="ctr"/>
            <a:r>
              <a:rPr lang="en-US" i="1" dirty="0"/>
              <a:t>“In Any Section of the Country”</a:t>
            </a:r>
            <a:br>
              <a:rPr lang="en-US" dirty="0"/>
            </a:br>
            <a:br>
              <a:rPr lang="en-US" dirty="0"/>
            </a:br>
            <a:r>
              <a:rPr lang="en-US" dirty="0"/>
              <a:t>Geographic Market Definition </a:t>
            </a:r>
            <a:r>
              <a:rPr lang="en-US" i="1" dirty="0">
                <a:solidFill>
                  <a:srgbClr val="00B0F0"/>
                </a:solidFill>
              </a:rPr>
              <a:t>(HMGs </a:t>
            </a:r>
            <a:r>
              <a:rPr lang="en-US" sz="3200" i="1" dirty="0">
                <a:solidFill>
                  <a:srgbClr val="00B0F0"/>
                </a:solidFill>
                <a:effectLst/>
                <a:latin typeface="Times New Roman" panose="02020603050405020304" pitchFamily="18" charset="0"/>
                <a:ea typeface="Times New Roman" panose="02020603050405020304" pitchFamily="18" charset="0"/>
              </a:rPr>
              <a:t>§ 4.2)</a:t>
            </a:r>
            <a:endParaRPr lang="en-US" i="1" dirty="0">
              <a:solidFill>
                <a:srgbClr val="00B0F0"/>
              </a:solidFill>
            </a:endParaRPr>
          </a:p>
        </p:txBody>
      </p:sp>
      <p:sp>
        <p:nvSpPr>
          <p:cNvPr id="3" name="Text Placeholder 2">
            <a:extLst>
              <a:ext uri="{FF2B5EF4-FFF2-40B4-BE49-F238E27FC236}">
                <a16:creationId xmlns:a16="http://schemas.microsoft.com/office/drawing/2014/main" id="{782C37E3-E019-4C64-9824-7587B78DBA2E}"/>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CA0C9D2-C12F-4A63-9875-ECDB1058550B}"/>
              </a:ext>
            </a:extLst>
          </p:cNvPr>
          <p:cNvSpPr>
            <a:spLocks noGrp="1"/>
          </p:cNvSpPr>
          <p:nvPr>
            <p:ph type="sldNum" sz="quarter" idx="12"/>
          </p:nvPr>
        </p:nvSpPr>
        <p:spPr/>
        <p:txBody>
          <a:bodyPr/>
          <a:lstStyle/>
          <a:p>
            <a:fld id="{A3FA0A93-60EE-4E9D-852F-604094E61050}" type="slidenum">
              <a:rPr lang="en-US" smtClean="0"/>
              <a:t>56</a:t>
            </a:fld>
            <a:endParaRPr lang="en-US"/>
          </a:p>
        </p:txBody>
      </p:sp>
    </p:spTree>
    <p:extLst>
      <p:ext uri="{BB962C8B-B14F-4D97-AF65-F5344CB8AC3E}">
        <p14:creationId xmlns:p14="http://schemas.microsoft.com/office/powerpoint/2010/main" val="270906946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9BA21-0755-464D-4797-59A48CB0BB6C}"/>
              </a:ext>
            </a:extLst>
          </p:cNvPr>
          <p:cNvSpPr>
            <a:spLocks noGrp="1"/>
          </p:cNvSpPr>
          <p:nvPr>
            <p:ph type="title"/>
          </p:nvPr>
        </p:nvSpPr>
        <p:spPr/>
        <p:txBody>
          <a:bodyPr/>
          <a:lstStyle/>
          <a:p>
            <a:r>
              <a:rPr lang="en-US" dirty="0"/>
              <a:t>Basic Geographic Market Analysis</a:t>
            </a:r>
          </a:p>
        </p:txBody>
      </p:sp>
      <p:sp>
        <p:nvSpPr>
          <p:cNvPr id="3" name="Content Placeholder 2">
            <a:extLst>
              <a:ext uri="{FF2B5EF4-FFF2-40B4-BE49-F238E27FC236}">
                <a16:creationId xmlns:a16="http://schemas.microsoft.com/office/drawing/2014/main" id="{DFC6D561-0914-F237-7425-4B657AF49A13}"/>
              </a:ext>
            </a:extLst>
          </p:cNvPr>
          <p:cNvSpPr>
            <a:spLocks noGrp="1"/>
          </p:cNvSpPr>
          <p:nvPr>
            <p:ph idx="1"/>
          </p:nvPr>
        </p:nvSpPr>
        <p:spPr/>
        <p:txBody>
          <a:bodyPr>
            <a:normAutofit/>
          </a:bodyPr>
          <a:lstStyle/>
          <a:p>
            <a:r>
              <a:rPr lang="en-US" dirty="0"/>
              <a:t>The HMGs apply the same basic Hypo </a:t>
            </a:r>
            <a:r>
              <a:rPr lang="en-US" dirty="0" err="1"/>
              <a:t>Monop</a:t>
            </a:r>
            <a:r>
              <a:rPr lang="en-US" dirty="0"/>
              <a:t> Test</a:t>
            </a:r>
          </a:p>
          <a:p>
            <a:r>
              <a:rPr lang="en-US" dirty="0"/>
              <a:t>Types of substitution considered</a:t>
            </a:r>
          </a:p>
          <a:p>
            <a:pPr lvl="1"/>
            <a:r>
              <a:rPr lang="en-US" dirty="0"/>
              <a:t>Customers purchase from outside the proposed market definition</a:t>
            </a:r>
          </a:p>
          <a:p>
            <a:pPr lvl="1"/>
            <a:r>
              <a:rPr lang="en-US" dirty="0"/>
              <a:t>Sellers located outside the proposed market definition begin to sell into the market</a:t>
            </a:r>
          </a:p>
          <a:p>
            <a:r>
              <a:rPr lang="en-US" dirty="0"/>
              <a:t>Limitations on market size</a:t>
            </a:r>
          </a:p>
          <a:p>
            <a:pPr lvl="1"/>
            <a:r>
              <a:rPr lang="en-US" dirty="0"/>
              <a:t>Product unavailability </a:t>
            </a:r>
          </a:p>
          <a:p>
            <a:pPr lvl="1"/>
            <a:r>
              <a:rPr lang="en-US" dirty="0"/>
              <a:t>Regulations (e.g., national tariffs &amp; quotas; local municipal regulation) </a:t>
            </a:r>
          </a:p>
          <a:p>
            <a:pPr lvl="1"/>
            <a:r>
              <a:rPr lang="en-US" dirty="0"/>
              <a:t>Transportation costs (by consumers or sellers)</a:t>
            </a:r>
          </a:p>
          <a:p>
            <a:pPr lvl="1"/>
            <a:r>
              <a:rPr lang="en-US" dirty="0"/>
              <a:t>Geographic (“spatial”) price discrimination enabled by transportation costs</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6B9AA6D4-9552-3A10-DAAE-88BFF56288FF}"/>
              </a:ext>
            </a:extLst>
          </p:cNvPr>
          <p:cNvSpPr>
            <a:spLocks noGrp="1"/>
          </p:cNvSpPr>
          <p:nvPr>
            <p:ph type="sldNum" sz="quarter" idx="12"/>
          </p:nvPr>
        </p:nvSpPr>
        <p:spPr/>
        <p:txBody>
          <a:bodyPr/>
          <a:lstStyle/>
          <a:p>
            <a:fld id="{A3FA0A93-60EE-4E9D-852F-604094E61050}" type="slidenum">
              <a:rPr lang="en-US" smtClean="0"/>
              <a:t>57</a:t>
            </a:fld>
            <a:endParaRPr lang="en-US"/>
          </a:p>
        </p:txBody>
      </p:sp>
    </p:spTree>
    <p:extLst>
      <p:ext uri="{BB962C8B-B14F-4D97-AF65-F5344CB8AC3E}">
        <p14:creationId xmlns:p14="http://schemas.microsoft.com/office/powerpoint/2010/main" val="10589796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EF317-E62B-00AE-B16D-E651ABC43525}"/>
              </a:ext>
            </a:extLst>
          </p:cNvPr>
          <p:cNvSpPr>
            <a:spLocks noGrp="1"/>
          </p:cNvSpPr>
          <p:nvPr>
            <p:ph type="title"/>
          </p:nvPr>
        </p:nvSpPr>
        <p:spPr/>
        <p:txBody>
          <a:bodyPr/>
          <a:lstStyle/>
          <a:p>
            <a:pPr algn="ctr"/>
            <a:r>
              <a:rPr lang="en-US" dirty="0"/>
              <a:t>Appendix: </a:t>
            </a:r>
            <a:br>
              <a:rPr lang="en-US" dirty="0"/>
            </a:br>
            <a:r>
              <a:rPr lang="en-US" dirty="0"/>
              <a:t>Impact of Spatial Economics Analysis on Market Definition</a:t>
            </a:r>
          </a:p>
        </p:txBody>
      </p:sp>
      <p:sp>
        <p:nvSpPr>
          <p:cNvPr id="3" name="Text Placeholder 2">
            <a:extLst>
              <a:ext uri="{FF2B5EF4-FFF2-40B4-BE49-F238E27FC236}">
                <a16:creationId xmlns:a16="http://schemas.microsoft.com/office/drawing/2014/main" id="{95517707-4BE6-0F1B-D7C0-69C1F8210BD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DFA2A792-FCC9-3F43-2657-3795A0BE7337}"/>
              </a:ext>
            </a:extLst>
          </p:cNvPr>
          <p:cNvSpPr>
            <a:spLocks noGrp="1"/>
          </p:cNvSpPr>
          <p:nvPr>
            <p:ph type="sldNum" sz="quarter" idx="12"/>
          </p:nvPr>
        </p:nvSpPr>
        <p:spPr/>
        <p:txBody>
          <a:bodyPr/>
          <a:lstStyle/>
          <a:p>
            <a:fld id="{A3FA0A93-60EE-4E9D-852F-604094E61050}" type="slidenum">
              <a:rPr lang="en-US" smtClean="0"/>
              <a:t>58</a:t>
            </a:fld>
            <a:endParaRPr lang="en-US"/>
          </a:p>
        </p:txBody>
      </p:sp>
    </p:spTree>
    <p:extLst>
      <p:ext uri="{BB962C8B-B14F-4D97-AF65-F5344CB8AC3E}">
        <p14:creationId xmlns:p14="http://schemas.microsoft.com/office/powerpoint/2010/main" val="40999943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58180-FF5E-4B00-85FC-B8398EF70C67}"/>
              </a:ext>
            </a:extLst>
          </p:cNvPr>
          <p:cNvSpPr>
            <a:spLocks noGrp="1"/>
          </p:cNvSpPr>
          <p:nvPr>
            <p:ph type="title"/>
          </p:nvPr>
        </p:nvSpPr>
        <p:spPr/>
        <p:txBody>
          <a:bodyPr/>
          <a:lstStyle/>
          <a:p>
            <a:r>
              <a:rPr lang="en-US" dirty="0"/>
              <a:t>Spatial Economics: Transportation Costs Limit Market Size</a:t>
            </a:r>
          </a:p>
        </p:txBody>
      </p:sp>
      <p:sp>
        <p:nvSpPr>
          <p:cNvPr id="3" name="Content Placeholder 2">
            <a:extLst>
              <a:ext uri="{FF2B5EF4-FFF2-40B4-BE49-F238E27FC236}">
                <a16:creationId xmlns:a16="http://schemas.microsoft.com/office/drawing/2014/main" id="{3DB1B0D3-09B6-4BAB-9D4C-824B99C399A3}"/>
              </a:ext>
            </a:extLst>
          </p:cNvPr>
          <p:cNvSpPr>
            <a:spLocks noGrp="1"/>
          </p:cNvSpPr>
          <p:nvPr>
            <p:ph idx="1"/>
          </p:nvPr>
        </p:nvSpPr>
        <p:spPr>
          <a:xfrm>
            <a:off x="582202" y="1690688"/>
            <a:ext cx="7544656" cy="4351338"/>
          </a:xfrm>
        </p:spPr>
        <p:txBody>
          <a:bodyPr>
            <a:normAutofit fontScale="70000" lnSpcReduction="20000"/>
          </a:bodyPr>
          <a:lstStyle/>
          <a:p>
            <a:r>
              <a:rPr lang="en-US" i="1" dirty="0"/>
              <a:t>Transportation costs for the product/seller</a:t>
            </a:r>
          </a:p>
          <a:p>
            <a:pPr lvl="1"/>
            <a:r>
              <a:rPr lang="en-US" dirty="0"/>
              <a:t>A consumer may be limited to producers located relatively nearby, </a:t>
            </a:r>
            <a:br>
              <a:rPr lang="en-US" dirty="0"/>
            </a:br>
            <a:r>
              <a:rPr lang="en-US" dirty="0"/>
              <a:t>if they deliver the product</a:t>
            </a:r>
            <a:endParaRPr lang="en-US" i="1" dirty="0"/>
          </a:p>
          <a:p>
            <a:pPr lvl="1"/>
            <a:r>
              <a:rPr lang="en-US" dirty="0"/>
              <a:t>Asphalt for a road project – heavy; spoils if it cools</a:t>
            </a:r>
          </a:p>
          <a:p>
            <a:pPr lvl="1"/>
            <a:r>
              <a:rPr lang="en-US" dirty="0"/>
              <a:t>Concrete for a construction site – same</a:t>
            </a:r>
          </a:p>
          <a:p>
            <a:pPr lvl="1"/>
            <a:r>
              <a:rPr lang="en-US" dirty="0"/>
              <a:t>Food delivery  </a:t>
            </a:r>
          </a:p>
          <a:p>
            <a:r>
              <a:rPr lang="en-US" i="1" dirty="0"/>
              <a:t>Transportation costs for the consumer</a:t>
            </a:r>
          </a:p>
          <a:p>
            <a:pPr lvl="1"/>
            <a:r>
              <a:rPr lang="en-US" dirty="0"/>
              <a:t>A consumer may only be able to buy from sellers located relatively nearby, if the consumer travels to the seller</a:t>
            </a:r>
            <a:endParaRPr lang="en-US" i="1" dirty="0"/>
          </a:p>
          <a:p>
            <a:pPr lvl="1"/>
            <a:r>
              <a:rPr lang="en-US" dirty="0"/>
              <a:t>Supermarkets</a:t>
            </a:r>
          </a:p>
          <a:p>
            <a:pPr lvl="1"/>
            <a:r>
              <a:rPr lang="en-US" dirty="0"/>
              <a:t>Hospitals</a:t>
            </a:r>
          </a:p>
          <a:p>
            <a:pPr lvl="1"/>
            <a:r>
              <a:rPr lang="en-US" dirty="0"/>
              <a:t>Gas stations </a:t>
            </a:r>
          </a:p>
          <a:p>
            <a:pPr lvl="1"/>
            <a:r>
              <a:rPr lang="en-US" dirty="0"/>
              <a:t>Airports</a:t>
            </a:r>
          </a:p>
          <a:p>
            <a:r>
              <a:rPr lang="en-US" i="1" dirty="0"/>
              <a:t>Firms’ pricing policies also might limit market size</a:t>
            </a:r>
          </a:p>
          <a:p>
            <a:pPr lvl="1"/>
            <a:r>
              <a:rPr lang="en-US" dirty="0"/>
              <a:t>Firms may set different prices according to buyer’s billing address</a:t>
            </a:r>
          </a:p>
          <a:p>
            <a:pPr lvl="1"/>
            <a:r>
              <a:rPr lang="en-US" dirty="0"/>
              <a:t>E.g., wireless phone service; auto insurance </a:t>
            </a:r>
          </a:p>
        </p:txBody>
      </p:sp>
      <p:sp>
        <p:nvSpPr>
          <p:cNvPr id="4" name="Slide Number Placeholder 3">
            <a:extLst>
              <a:ext uri="{FF2B5EF4-FFF2-40B4-BE49-F238E27FC236}">
                <a16:creationId xmlns:a16="http://schemas.microsoft.com/office/drawing/2014/main" id="{EFBB4495-95DA-43B2-8B8D-4502AC879112}"/>
              </a:ext>
            </a:extLst>
          </p:cNvPr>
          <p:cNvSpPr>
            <a:spLocks noGrp="1"/>
          </p:cNvSpPr>
          <p:nvPr>
            <p:ph type="sldNum" sz="quarter" idx="12"/>
          </p:nvPr>
        </p:nvSpPr>
        <p:spPr/>
        <p:txBody>
          <a:bodyPr/>
          <a:lstStyle/>
          <a:p>
            <a:fld id="{A3FA0A93-60EE-4E9D-852F-604094E61050}" type="slidenum">
              <a:rPr lang="en-US" smtClean="0"/>
              <a:t>59</a:t>
            </a:fld>
            <a:endParaRPr lang="en-US"/>
          </a:p>
        </p:txBody>
      </p:sp>
      <p:sp>
        <p:nvSpPr>
          <p:cNvPr id="5" name="TextBox 4">
            <a:extLst>
              <a:ext uri="{FF2B5EF4-FFF2-40B4-BE49-F238E27FC236}">
                <a16:creationId xmlns:a16="http://schemas.microsoft.com/office/drawing/2014/main" id="{C5D0D887-D1A2-4159-A273-34EE0AA98C8E}"/>
              </a:ext>
            </a:extLst>
          </p:cNvPr>
          <p:cNvSpPr txBox="1"/>
          <p:nvPr/>
        </p:nvSpPr>
        <p:spPr>
          <a:xfrm>
            <a:off x="8126857" y="3687901"/>
            <a:ext cx="2928135" cy="2862322"/>
          </a:xfrm>
          <a:prstGeom prst="rect">
            <a:avLst/>
          </a:prstGeom>
          <a:noFill/>
          <a:ln w="38100">
            <a:solidFill>
              <a:srgbClr val="0070C0"/>
            </a:solidFill>
          </a:ln>
        </p:spPr>
        <p:txBody>
          <a:bodyPr wrap="square" rtlCol="0">
            <a:spAutoFit/>
          </a:bodyPr>
          <a:lstStyle/>
          <a:p>
            <a:r>
              <a:rPr lang="en-US" sz="2000" b="1" i="1" dirty="0">
                <a:solidFill>
                  <a:srgbClr val="0070C0"/>
                </a:solidFill>
              </a:rPr>
              <a:t>Hospitals: May depend on the type of service – emergency vs planned surgery</a:t>
            </a:r>
          </a:p>
          <a:p>
            <a:endParaRPr lang="en-US" sz="2000" b="1" i="1" dirty="0">
              <a:solidFill>
                <a:srgbClr val="0070C0"/>
              </a:solidFill>
            </a:endParaRPr>
          </a:p>
          <a:p>
            <a:r>
              <a:rPr lang="en-US" sz="2000" b="1" i="1" dirty="0">
                <a:solidFill>
                  <a:srgbClr val="0070C0"/>
                </a:solidFill>
              </a:rPr>
              <a:t>Gas Stations: Trickier since depends on consumer travel routes and planning </a:t>
            </a:r>
          </a:p>
        </p:txBody>
      </p:sp>
      <p:cxnSp>
        <p:nvCxnSpPr>
          <p:cNvPr id="6" name="Straight Arrow Connector 5">
            <a:extLst>
              <a:ext uri="{FF2B5EF4-FFF2-40B4-BE49-F238E27FC236}">
                <a16:creationId xmlns:a16="http://schemas.microsoft.com/office/drawing/2014/main" id="{DBB1570D-8BC0-4313-BDD3-E471E92DBAAD}"/>
              </a:ext>
            </a:extLst>
          </p:cNvPr>
          <p:cNvCxnSpPr>
            <a:cxnSpLocks/>
          </p:cNvCxnSpPr>
          <p:nvPr/>
        </p:nvCxnSpPr>
        <p:spPr>
          <a:xfrm flipH="1">
            <a:off x="6411074" y="4900773"/>
            <a:ext cx="1425488" cy="12329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itle 1">
            <a:extLst>
              <a:ext uri="{FF2B5EF4-FFF2-40B4-BE49-F238E27FC236}">
                <a16:creationId xmlns:a16="http://schemas.microsoft.com/office/drawing/2014/main" id="{979661A9-0A11-40D3-A54A-4F23D4AFF25F}"/>
              </a:ext>
            </a:extLst>
          </p:cNvPr>
          <p:cNvSpPr txBox="1">
            <a:spLocks/>
          </p:cNvSpPr>
          <p:nvPr/>
        </p:nvSpPr>
        <p:spPr>
          <a:xfrm>
            <a:off x="838200" y="31375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endParaRPr lang="en-US" dirty="0"/>
          </a:p>
        </p:txBody>
      </p:sp>
      <p:sp>
        <p:nvSpPr>
          <p:cNvPr id="9" name="TextBox 8">
            <a:extLst>
              <a:ext uri="{FF2B5EF4-FFF2-40B4-BE49-F238E27FC236}">
                <a16:creationId xmlns:a16="http://schemas.microsoft.com/office/drawing/2014/main" id="{20611A98-FF8C-451D-A21E-3776F55B3793}"/>
              </a:ext>
            </a:extLst>
          </p:cNvPr>
          <p:cNvSpPr txBox="1"/>
          <p:nvPr/>
        </p:nvSpPr>
        <p:spPr>
          <a:xfrm>
            <a:off x="7983448" y="1375670"/>
            <a:ext cx="2928135" cy="1938992"/>
          </a:xfrm>
          <a:prstGeom prst="rect">
            <a:avLst/>
          </a:prstGeom>
          <a:noFill/>
          <a:ln w="38100">
            <a:solidFill>
              <a:srgbClr val="0070C0"/>
            </a:solidFill>
          </a:ln>
        </p:spPr>
        <p:txBody>
          <a:bodyPr wrap="square" rtlCol="0">
            <a:spAutoFit/>
          </a:bodyPr>
          <a:lstStyle/>
          <a:p>
            <a:r>
              <a:rPr lang="en-US" sz="2000" b="1" i="1" dirty="0" err="1">
                <a:solidFill>
                  <a:srgbClr val="0070C0"/>
                </a:solidFill>
              </a:rPr>
              <a:t>Ceder</a:t>
            </a:r>
            <a:r>
              <a:rPr lang="en-US" sz="2000" b="1" i="1" dirty="0">
                <a:solidFill>
                  <a:srgbClr val="0070C0"/>
                </a:solidFill>
              </a:rPr>
              <a:t> Lake was different for “destination”: skiers from the coasts.  They have the costs to fly to CL vs Other Colo. or Utah resorts</a:t>
            </a:r>
          </a:p>
        </p:txBody>
      </p:sp>
      <p:cxnSp>
        <p:nvCxnSpPr>
          <p:cNvPr id="10" name="Straight Arrow Connector 9">
            <a:extLst>
              <a:ext uri="{FF2B5EF4-FFF2-40B4-BE49-F238E27FC236}">
                <a16:creationId xmlns:a16="http://schemas.microsoft.com/office/drawing/2014/main" id="{121A75D8-C666-4050-8169-08E8A6075940}"/>
              </a:ext>
            </a:extLst>
          </p:cNvPr>
          <p:cNvCxnSpPr>
            <a:cxnSpLocks/>
          </p:cNvCxnSpPr>
          <p:nvPr/>
        </p:nvCxnSpPr>
        <p:spPr>
          <a:xfrm flipH="1">
            <a:off x="5342562" y="2588542"/>
            <a:ext cx="2350591" cy="7261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302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44BF2-A56F-424A-AEF7-A1A7E632C3E4}"/>
              </a:ext>
            </a:extLst>
          </p:cNvPr>
          <p:cNvSpPr>
            <a:spLocks noGrp="1"/>
          </p:cNvSpPr>
          <p:nvPr>
            <p:ph type="title"/>
          </p:nvPr>
        </p:nvSpPr>
        <p:spPr>
          <a:xfrm>
            <a:off x="620623" y="52403"/>
            <a:ext cx="10515600" cy="1325563"/>
          </a:xfrm>
        </p:spPr>
        <p:txBody>
          <a:bodyPr/>
          <a:lstStyle/>
          <a:p>
            <a:r>
              <a:rPr lang="en-US" dirty="0"/>
              <a:t>Some Key Introductory Facts to Keep in Mind</a:t>
            </a:r>
          </a:p>
        </p:txBody>
      </p:sp>
      <p:sp>
        <p:nvSpPr>
          <p:cNvPr id="3" name="Content Placeholder 2">
            <a:extLst>
              <a:ext uri="{FF2B5EF4-FFF2-40B4-BE49-F238E27FC236}">
                <a16:creationId xmlns:a16="http://schemas.microsoft.com/office/drawing/2014/main" id="{541867F2-4C6C-4F1C-9D05-9DB673E4A56D}"/>
              </a:ext>
            </a:extLst>
          </p:cNvPr>
          <p:cNvSpPr>
            <a:spLocks noGrp="1"/>
          </p:cNvSpPr>
          <p:nvPr>
            <p:ph idx="1"/>
          </p:nvPr>
        </p:nvSpPr>
        <p:spPr>
          <a:xfrm>
            <a:off x="595348" y="1253671"/>
            <a:ext cx="8132959" cy="5128981"/>
          </a:xfrm>
        </p:spPr>
        <p:txBody>
          <a:bodyPr>
            <a:normAutofit fontScale="70000" lnSpcReduction="20000"/>
          </a:bodyPr>
          <a:lstStyle/>
          <a:p>
            <a:r>
              <a:rPr lang="en-US" dirty="0"/>
              <a:t>There is not a unique market definition.  One cannot simply divide up the world into unique separate markets</a:t>
            </a:r>
          </a:p>
          <a:p>
            <a:r>
              <a:rPr lang="en-US" dirty="0"/>
              <a:t>Different market definitions may be relevant for different mergers.  </a:t>
            </a:r>
          </a:p>
          <a:p>
            <a:r>
              <a:rPr lang="en-US" dirty="0"/>
              <a:t>Multiple market definitions may be relevant for a particular merger. </a:t>
            </a:r>
          </a:p>
          <a:p>
            <a:r>
              <a:rPr lang="en-US" dirty="0">
                <a:solidFill>
                  <a:srgbClr val="C00000"/>
                </a:solidFill>
              </a:rPr>
              <a:t>A merger violates Section 7 if it harms consumers in </a:t>
            </a:r>
            <a:r>
              <a:rPr lang="en-US" b="1" i="1" dirty="0">
                <a:solidFill>
                  <a:srgbClr val="C00000"/>
                </a:solidFill>
              </a:rPr>
              <a:t>any </a:t>
            </a:r>
            <a:r>
              <a:rPr lang="en-US" dirty="0">
                <a:solidFill>
                  <a:srgbClr val="C00000"/>
                </a:solidFill>
              </a:rPr>
              <a:t>relevant market. </a:t>
            </a:r>
          </a:p>
          <a:p>
            <a:pPr lvl="0"/>
            <a:r>
              <a:rPr lang="en-US" dirty="0"/>
              <a:t>Market definition is </a:t>
            </a:r>
            <a:r>
              <a:rPr lang="en-US" dirty="0">
                <a:solidFill>
                  <a:srgbClr val="C00000"/>
                </a:solidFill>
              </a:rPr>
              <a:t>inherently imperfect </a:t>
            </a:r>
            <a:r>
              <a:rPr lang="en-US" dirty="0"/>
              <a:t>because products must be treated as either “in” or “out,” whereas “substitution” is continuous.  </a:t>
            </a:r>
          </a:p>
          <a:p>
            <a:pPr lvl="0"/>
            <a:r>
              <a:rPr lang="en-US" dirty="0"/>
              <a:t>It can be misleading to define the market too broadly.  It also sometimes can lead to erroneous results to define the market too narrowly.</a:t>
            </a:r>
          </a:p>
          <a:p>
            <a:r>
              <a:rPr lang="en-US" i="1" dirty="0"/>
              <a:t>F</a:t>
            </a:r>
            <a:r>
              <a:rPr lang="en-US" sz="2800" i="1" dirty="0"/>
              <a:t>ormal </a:t>
            </a:r>
            <a:r>
              <a:rPr lang="en-US" sz="2800" dirty="0"/>
              <a:t>market definition determination is not strictly necessary as a matter of analytics and has </a:t>
            </a:r>
            <a:r>
              <a:rPr lang="en-US" sz="2800" dirty="0">
                <a:solidFill>
                  <a:srgbClr val="C00000"/>
                </a:solidFill>
              </a:rPr>
              <a:t>less relevance for unilateral effects analysis</a:t>
            </a:r>
            <a:r>
              <a:rPr lang="en-US" sz="2800" dirty="0"/>
              <a:t>.</a:t>
            </a:r>
          </a:p>
          <a:p>
            <a:r>
              <a:rPr lang="en-US" dirty="0"/>
              <a:t>Market definition in the US today focuses on the role of </a:t>
            </a:r>
            <a:br>
              <a:rPr lang="en-US" dirty="0"/>
            </a:br>
            <a:r>
              <a:rPr lang="en-US" u="sng" dirty="0"/>
              <a:t>demand</a:t>
            </a:r>
            <a:r>
              <a:rPr lang="en-US" dirty="0"/>
              <a:t> substitution, not </a:t>
            </a:r>
            <a:r>
              <a:rPr lang="en-US" u="sng" dirty="0"/>
              <a:t>supply</a:t>
            </a:r>
            <a:r>
              <a:rPr lang="en-US" dirty="0"/>
              <a:t> substitution. </a:t>
            </a:r>
          </a:p>
          <a:p>
            <a:pPr lvl="0"/>
            <a:r>
              <a:rPr lang="en-US" dirty="0"/>
              <a:t>Antitrust markets are not always the same as the way firms may use the term “market” and sometimes may not be intuitively obvious.</a:t>
            </a:r>
          </a:p>
          <a:p>
            <a:r>
              <a:rPr lang="en-US" b="1" dirty="0">
                <a:solidFill>
                  <a:srgbClr val="C00000"/>
                </a:solidFill>
              </a:rPr>
              <a:t>There is both an art and science to market definition. Economists love the science.  But courts favor the art.   </a:t>
            </a:r>
          </a:p>
        </p:txBody>
      </p:sp>
      <p:sp>
        <p:nvSpPr>
          <p:cNvPr id="4" name="Slide Number Placeholder 3">
            <a:extLst>
              <a:ext uri="{FF2B5EF4-FFF2-40B4-BE49-F238E27FC236}">
                <a16:creationId xmlns:a16="http://schemas.microsoft.com/office/drawing/2014/main" id="{0DC97233-7119-4903-9B19-152D3A1993A4}"/>
              </a:ext>
            </a:extLst>
          </p:cNvPr>
          <p:cNvSpPr>
            <a:spLocks noGrp="1"/>
          </p:cNvSpPr>
          <p:nvPr>
            <p:ph type="sldNum" sz="quarter" idx="12"/>
          </p:nvPr>
        </p:nvSpPr>
        <p:spPr/>
        <p:txBody>
          <a:bodyPr/>
          <a:lstStyle/>
          <a:p>
            <a:fld id="{A3FA0A93-60EE-4E9D-852F-604094E61050}" type="slidenum">
              <a:rPr lang="en-US" smtClean="0"/>
              <a:t>6</a:t>
            </a:fld>
            <a:endParaRPr lang="en-US"/>
          </a:p>
        </p:txBody>
      </p:sp>
      <p:sp>
        <p:nvSpPr>
          <p:cNvPr id="5" name="TextBox 4">
            <a:extLst>
              <a:ext uri="{FF2B5EF4-FFF2-40B4-BE49-F238E27FC236}">
                <a16:creationId xmlns:a16="http://schemas.microsoft.com/office/drawing/2014/main" id="{0CF67D41-6904-403A-86B9-FE9883481B0B}"/>
              </a:ext>
            </a:extLst>
          </p:cNvPr>
          <p:cNvSpPr txBox="1"/>
          <p:nvPr/>
        </p:nvSpPr>
        <p:spPr>
          <a:xfrm>
            <a:off x="9132897" y="820170"/>
            <a:ext cx="2479692" cy="2031325"/>
          </a:xfrm>
          <a:prstGeom prst="rect">
            <a:avLst/>
          </a:prstGeom>
          <a:noFill/>
          <a:ln w="38100">
            <a:solidFill>
              <a:srgbClr val="0070C0"/>
            </a:solidFill>
          </a:ln>
        </p:spPr>
        <p:txBody>
          <a:bodyPr wrap="square" rtlCol="0">
            <a:spAutoFit/>
          </a:bodyPr>
          <a:lstStyle/>
          <a:p>
            <a:r>
              <a:rPr lang="en-US" b="1" i="1" dirty="0">
                <a:solidFill>
                  <a:srgbClr val="0070C0"/>
                </a:solidFill>
              </a:rPr>
              <a:t>There can be a market for “All Beer,” but possibly also a market for “Light Beer” or “Craft Beer,” or “Beer plus Wine.” It depends on the merger</a:t>
            </a:r>
          </a:p>
        </p:txBody>
      </p:sp>
      <p:cxnSp>
        <p:nvCxnSpPr>
          <p:cNvPr id="6" name="Straight Arrow Connector 5">
            <a:extLst>
              <a:ext uri="{FF2B5EF4-FFF2-40B4-BE49-F238E27FC236}">
                <a16:creationId xmlns:a16="http://schemas.microsoft.com/office/drawing/2014/main" id="{AC614C9C-D947-4458-A15B-40F10FA0ED25}"/>
              </a:ext>
            </a:extLst>
          </p:cNvPr>
          <p:cNvCxnSpPr>
            <a:cxnSpLocks/>
          </p:cNvCxnSpPr>
          <p:nvPr/>
        </p:nvCxnSpPr>
        <p:spPr>
          <a:xfrm flipH="1" flipV="1">
            <a:off x="8469518" y="1474336"/>
            <a:ext cx="379323" cy="9562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F134F4C-C5D0-435E-8D60-CDB51F1B5E6C}"/>
              </a:ext>
            </a:extLst>
          </p:cNvPr>
          <p:cNvCxnSpPr>
            <a:cxnSpLocks/>
          </p:cNvCxnSpPr>
          <p:nvPr/>
        </p:nvCxnSpPr>
        <p:spPr>
          <a:xfrm flipH="1">
            <a:off x="8471893" y="1817360"/>
            <a:ext cx="425119" cy="1158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5444D34-E6DF-474C-A21C-6FD9945422F9}"/>
              </a:ext>
            </a:extLst>
          </p:cNvPr>
          <p:cNvCxnSpPr>
            <a:cxnSpLocks/>
          </p:cNvCxnSpPr>
          <p:nvPr/>
        </p:nvCxnSpPr>
        <p:spPr>
          <a:xfrm flipH="1">
            <a:off x="8554088" y="2180606"/>
            <a:ext cx="425119" cy="1158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F84A08D-EF16-414B-9445-BFE2E0B3E11A}"/>
              </a:ext>
            </a:extLst>
          </p:cNvPr>
          <p:cNvSpPr txBox="1"/>
          <p:nvPr/>
        </p:nvSpPr>
        <p:spPr>
          <a:xfrm>
            <a:off x="9614418" y="5083921"/>
            <a:ext cx="1998171" cy="707886"/>
          </a:xfrm>
          <a:prstGeom prst="rect">
            <a:avLst/>
          </a:prstGeom>
          <a:noFill/>
          <a:ln w="38100">
            <a:solidFill>
              <a:srgbClr val="0070C0"/>
            </a:solidFill>
          </a:ln>
        </p:spPr>
        <p:txBody>
          <a:bodyPr wrap="square" rtlCol="0">
            <a:spAutoFit/>
          </a:bodyPr>
          <a:lstStyle/>
          <a:p>
            <a:r>
              <a:rPr lang="en-US" sz="2000" b="1" i="1" dirty="0">
                <a:solidFill>
                  <a:srgbClr val="0070C0"/>
                </a:solidFill>
              </a:rPr>
              <a:t>We will mix both art and science</a:t>
            </a:r>
          </a:p>
        </p:txBody>
      </p:sp>
      <p:cxnSp>
        <p:nvCxnSpPr>
          <p:cNvPr id="11" name="Straight Arrow Connector 10">
            <a:extLst>
              <a:ext uri="{FF2B5EF4-FFF2-40B4-BE49-F238E27FC236}">
                <a16:creationId xmlns:a16="http://schemas.microsoft.com/office/drawing/2014/main" id="{F7FA006D-F3EE-444E-BF1A-BBE51C2EAC63}"/>
              </a:ext>
            </a:extLst>
          </p:cNvPr>
          <p:cNvCxnSpPr>
            <a:cxnSpLocks/>
          </p:cNvCxnSpPr>
          <p:nvPr/>
        </p:nvCxnSpPr>
        <p:spPr>
          <a:xfrm flipH="1">
            <a:off x="8306666" y="5290757"/>
            <a:ext cx="1094182" cy="3108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0AE54EE-B56C-4FE4-90F7-D12AD665A02B}"/>
              </a:ext>
            </a:extLst>
          </p:cNvPr>
          <p:cNvSpPr txBox="1"/>
          <p:nvPr/>
        </p:nvSpPr>
        <p:spPr>
          <a:xfrm>
            <a:off x="9505055" y="3298620"/>
            <a:ext cx="1735375" cy="707886"/>
          </a:xfrm>
          <a:prstGeom prst="rect">
            <a:avLst/>
          </a:prstGeom>
          <a:noFill/>
          <a:ln w="38100">
            <a:solidFill>
              <a:srgbClr val="0070C0"/>
            </a:solidFill>
          </a:ln>
        </p:spPr>
        <p:txBody>
          <a:bodyPr wrap="square" rtlCol="0">
            <a:spAutoFit/>
          </a:bodyPr>
          <a:lstStyle/>
          <a:p>
            <a:r>
              <a:rPr lang="en-US" sz="2000" b="1" i="1" dirty="0">
                <a:solidFill>
                  <a:srgbClr val="0070C0"/>
                </a:solidFill>
              </a:rPr>
              <a:t>To discuss in Topic 12</a:t>
            </a:r>
          </a:p>
        </p:txBody>
      </p:sp>
      <p:cxnSp>
        <p:nvCxnSpPr>
          <p:cNvPr id="14" name="Straight Arrow Connector 13">
            <a:extLst>
              <a:ext uri="{FF2B5EF4-FFF2-40B4-BE49-F238E27FC236}">
                <a16:creationId xmlns:a16="http://schemas.microsoft.com/office/drawing/2014/main" id="{5BF120DF-6CB4-41C8-8C9C-C9E324108997}"/>
              </a:ext>
            </a:extLst>
          </p:cNvPr>
          <p:cNvCxnSpPr>
            <a:cxnSpLocks/>
          </p:cNvCxnSpPr>
          <p:nvPr/>
        </p:nvCxnSpPr>
        <p:spPr>
          <a:xfrm flipH="1">
            <a:off x="8241483" y="3619262"/>
            <a:ext cx="1094182" cy="3108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05184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92BF9-30F8-4422-8A4F-7C4740607563}"/>
              </a:ext>
            </a:extLst>
          </p:cNvPr>
          <p:cNvSpPr>
            <a:spLocks noGrp="1"/>
          </p:cNvSpPr>
          <p:nvPr>
            <p:ph type="title"/>
          </p:nvPr>
        </p:nvSpPr>
        <p:spPr>
          <a:xfrm>
            <a:off x="492760" y="0"/>
            <a:ext cx="10515600" cy="1325563"/>
          </a:xfrm>
        </p:spPr>
        <p:txBody>
          <a:bodyPr/>
          <a:lstStyle/>
          <a:p>
            <a:r>
              <a:rPr lang="en-US" dirty="0"/>
              <a:t>Example: Two Supermarkets Compete for Business </a:t>
            </a:r>
            <a:br>
              <a:rPr lang="en-US" dirty="0"/>
            </a:br>
            <a:r>
              <a:rPr lang="en-US" dirty="0"/>
              <a:t>in a Long Narrow City</a:t>
            </a:r>
          </a:p>
        </p:txBody>
      </p:sp>
      <p:sp>
        <p:nvSpPr>
          <p:cNvPr id="3" name="Content Placeholder 2">
            <a:extLst>
              <a:ext uri="{FF2B5EF4-FFF2-40B4-BE49-F238E27FC236}">
                <a16:creationId xmlns:a16="http://schemas.microsoft.com/office/drawing/2014/main" id="{08A97E26-4877-4A47-A79E-950FB214C18A}"/>
              </a:ext>
            </a:extLst>
          </p:cNvPr>
          <p:cNvSpPr>
            <a:spLocks noGrp="1"/>
          </p:cNvSpPr>
          <p:nvPr>
            <p:ph idx="1"/>
          </p:nvPr>
        </p:nvSpPr>
        <p:spPr>
          <a:xfrm>
            <a:off x="492760" y="1287617"/>
            <a:ext cx="10515600" cy="4351338"/>
          </a:xfrm>
        </p:spPr>
        <p:txBody>
          <a:bodyPr/>
          <a:lstStyle/>
          <a:p>
            <a:r>
              <a:rPr lang="en-US" dirty="0"/>
              <a:t>Suppose a city is a single road 100 miles long.  People live buildings along the road.  Suppose there is a supermarket at either end.  The two supermarkets are identical in price, quality and product variety, so consumers go to the closest store.</a:t>
            </a:r>
          </a:p>
          <a:p>
            <a:r>
              <a:rPr lang="en-US" dirty="0"/>
              <a:t>At equal prices, they would split the market equally </a:t>
            </a:r>
            <a:r>
              <a:rPr lang="en-US" dirty="0">
                <a:solidFill>
                  <a:srgbClr val="C00000"/>
                </a:solidFill>
              </a:rPr>
              <a:t>(up to the red line/bracket)</a:t>
            </a:r>
          </a:p>
          <a:p>
            <a:r>
              <a:rPr lang="en-US" dirty="0"/>
              <a:t>But, if Store A raised price, some consumers in the middle would switch to Store B </a:t>
            </a:r>
            <a:r>
              <a:rPr lang="en-US" dirty="0">
                <a:solidFill>
                  <a:schemeClr val="accent2"/>
                </a:solidFill>
              </a:rPr>
              <a:t>(now up to the orange line/bracket)</a:t>
            </a:r>
          </a:p>
          <a:p>
            <a:pPr marL="0"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30A67FD2-1781-43A1-BDE4-BBA0410914F4}"/>
              </a:ext>
            </a:extLst>
          </p:cNvPr>
          <p:cNvSpPr>
            <a:spLocks noGrp="1"/>
          </p:cNvSpPr>
          <p:nvPr>
            <p:ph type="sldNum" sz="quarter" idx="12"/>
          </p:nvPr>
        </p:nvSpPr>
        <p:spPr/>
        <p:txBody>
          <a:bodyPr/>
          <a:lstStyle/>
          <a:p>
            <a:fld id="{A3FA0A93-60EE-4E9D-852F-604094E61050}" type="slidenum">
              <a:rPr lang="en-US" smtClean="0"/>
              <a:t>60</a:t>
            </a:fld>
            <a:endParaRPr lang="en-US"/>
          </a:p>
        </p:txBody>
      </p:sp>
      <p:sp>
        <p:nvSpPr>
          <p:cNvPr id="5" name="Oval 4">
            <a:extLst>
              <a:ext uri="{FF2B5EF4-FFF2-40B4-BE49-F238E27FC236}">
                <a16:creationId xmlns:a16="http://schemas.microsoft.com/office/drawing/2014/main" id="{892DF153-82F6-4754-B91F-2AA3370FF69C}"/>
              </a:ext>
            </a:extLst>
          </p:cNvPr>
          <p:cNvSpPr/>
          <p:nvPr/>
        </p:nvSpPr>
        <p:spPr>
          <a:xfrm>
            <a:off x="7884175" y="4654893"/>
            <a:ext cx="1610393" cy="15105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96449DA4-2A59-41D5-AC71-D5A048041F96}"/>
              </a:ext>
            </a:extLst>
          </p:cNvPr>
          <p:cNvCxnSpPr>
            <a:cxnSpLocks/>
          </p:cNvCxnSpPr>
          <p:nvPr/>
        </p:nvCxnSpPr>
        <p:spPr>
          <a:xfrm flipH="1" flipV="1">
            <a:off x="2045154" y="5539087"/>
            <a:ext cx="2965188" cy="7318"/>
          </a:xfrm>
          <a:prstGeom prst="straightConnector1">
            <a:avLst/>
          </a:prstGeom>
          <a:ln w="571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7E9D9CA4-FBF2-44E3-BA8F-0E59ACD53BED}"/>
              </a:ext>
            </a:extLst>
          </p:cNvPr>
          <p:cNvSpPr/>
          <p:nvPr/>
        </p:nvSpPr>
        <p:spPr>
          <a:xfrm>
            <a:off x="636484" y="4839834"/>
            <a:ext cx="1448043" cy="15105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8F7D329-07A5-4DB8-953C-DB1BA3EC5CD0}"/>
              </a:ext>
            </a:extLst>
          </p:cNvPr>
          <p:cNvSpPr txBox="1"/>
          <p:nvPr/>
        </p:nvSpPr>
        <p:spPr>
          <a:xfrm>
            <a:off x="2071061" y="5674251"/>
            <a:ext cx="626372" cy="369332"/>
          </a:xfrm>
          <a:prstGeom prst="rect">
            <a:avLst/>
          </a:prstGeom>
          <a:noFill/>
        </p:spPr>
        <p:txBody>
          <a:bodyPr wrap="square" rtlCol="0">
            <a:spAutoFit/>
          </a:bodyPr>
          <a:lstStyle/>
          <a:p>
            <a:r>
              <a:rPr lang="en-US" b="1" dirty="0">
                <a:solidFill>
                  <a:srgbClr val="0070C0"/>
                </a:solidFill>
              </a:rPr>
              <a:t> 0</a:t>
            </a:r>
          </a:p>
        </p:txBody>
      </p:sp>
      <p:sp>
        <p:nvSpPr>
          <p:cNvPr id="9" name="TextBox 8">
            <a:extLst>
              <a:ext uri="{FF2B5EF4-FFF2-40B4-BE49-F238E27FC236}">
                <a16:creationId xmlns:a16="http://schemas.microsoft.com/office/drawing/2014/main" id="{DC61CC01-BAE7-4EE8-B662-4F0CF9CD685C}"/>
              </a:ext>
            </a:extLst>
          </p:cNvPr>
          <p:cNvSpPr txBox="1"/>
          <p:nvPr/>
        </p:nvSpPr>
        <p:spPr>
          <a:xfrm>
            <a:off x="7257803" y="5655173"/>
            <a:ext cx="626372" cy="369332"/>
          </a:xfrm>
          <a:prstGeom prst="rect">
            <a:avLst/>
          </a:prstGeom>
          <a:noFill/>
        </p:spPr>
        <p:txBody>
          <a:bodyPr wrap="square" rtlCol="0">
            <a:spAutoFit/>
          </a:bodyPr>
          <a:lstStyle/>
          <a:p>
            <a:r>
              <a:rPr lang="en-US" b="1" dirty="0">
                <a:solidFill>
                  <a:srgbClr val="0070C0"/>
                </a:solidFill>
              </a:rPr>
              <a:t> 100</a:t>
            </a:r>
          </a:p>
        </p:txBody>
      </p:sp>
      <p:sp>
        <p:nvSpPr>
          <p:cNvPr id="10" name="TextBox 9">
            <a:extLst>
              <a:ext uri="{FF2B5EF4-FFF2-40B4-BE49-F238E27FC236}">
                <a16:creationId xmlns:a16="http://schemas.microsoft.com/office/drawing/2014/main" id="{29261A09-5E79-4921-8D5A-EC2A1747C05A}"/>
              </a:ext>
            </a:extLst>
          </p:cNvPr>
          <p:cNvSpPr txBox="1"/>
          <p:nvPr/>
        </p:nvSpPr>
        <p:spPr>
          <a:xfrm>
            <a:off x="4671165" y="6008572"/>
            <a:ext cx="626372" cy="369332"/>
          </a:xfrm>
          <a:prstGeom prst="rect">
            <a:avLst/>
          </a:prstGeom>
          <a:noFill/>
        </p:spPr>
        <p:txBody>
          <a:bodyPr wrap="square" rtlCol="0">
            <a:spAutoFit/>
          </a:bodyPr>
          <a:lstStyle/>
          <a:p>
            <a:r>
              <a:rPr lang="en-US" b="1" dirty="0">
                <a:solidFill>
                  <a:srgbClr val="0070C0"/>
                </a:solidFill>
              </a:rPr>
              <a:t> 50</a:t>
            </a:r>
          </a:p>
        </p:txBody>
      </p:sp>
      <p:sp>
        <p:nvSpPr>
          <p:cNvPr id="19" name="TextBox 18">
            <a:extLst>
              <a:ext uri="{FF2B5EF4-FFF2-40B4-BE49-F238E27FC236}">
                <a16:creationId xmlns:a16="http://schemas.microsoft.com/office/drawing/2014/main" id="{AF0DDEAD-1A14-42A1-A807-05C1924CFDC2}"/>
              </a:ext>
            </a:extLst>
          </p:cNvPr>
          <p:cNvSpPr txBox="1"/>
          <p:nvPr/>
        </p:nvSpPr>
        <p:spPr>
          <a:xfrm>
            <a:off x="1004922" y="5356603"/>
            <a:ext cx="917944" cy="369332"/>
          </a:xfrm>
          <a:prstGeom prst="rect">
            <a:avLst/>
          </a:prstGeom>
          <a:noFill/>
        </p:spPr>
        <p:txBody>
          <a:bodyPr wrap="none" rtlCol="0">
            <a:spAutoFit/>
          </a:bodyPr>
          <a:lstStyle/>
          <a:p>
            <a:r>
              <a:rPr lang="en-US" b="1" dirty="0">
                <a:solidFill>
                  <a:srgbClr val="0070C0"/>
                </a:solidFill>
              </a:rPr>
              <a:t>Store A</a:t>
            </a:r>
          </a:p>
        </p:txBody>
      </p:sp>
      <p:sp>
        <p:nvSpPr>
          <p:cNvPr id="21" name="TextBox 20">
            <a:extLst>
              <a:ext uri="{FF2B5EF4-FFF2-40B4-BE49-F238E27FC236}">
                <a16:creationId xmlns:a16="http://schemas.microsoft.com/office/drawing/2014/main" id="{E7707531-87D7-4953-B1B6-DB08B7DBB4F6}"/>
              </a:ext>
            </a:extLst>
          </p:cNvPr>
          <p:cNvSpPr txBox="1"/>
          <p:nvPr/>
        </p:nvSpPr>
        <p:spPr>
          <a:xfrm>
            <a:off x="8362131" y="5225760"/>
            <a:ext cx="917880" cy="369332"/>
          </a:xfrm>
          <a:prstGeom prst="rect">
            <a:avLst/>
          </a:prstGeom>
          <a:noFill/>
        </p:spPr>
        <p:txBody>
          <a:bodyPr wrap="none" rtlCol="0">
            <a:spAutoFit/>
          </a:bodyPr>
          <a:lstStyle/>
          <a:p>
            <a:r>
              <a:rPr lang="en-US" b="1" dirty="0">
                <a:solidFill>
                  <a:srgbClr val="C00000"/>
                </a:solidFill>
              </a:rPr>
              <a:t>Store B</a:t>
            </a:r>
          </a:p>
        </p:txBody>
      </p:sp>
      <p:sp>
        <p:nvSpPr>
          <p:cNvPr id="29" name="Right Bracket 28">
            <a:extLst>
              <a:ext uri="{FF2B5EF4-FFF2-40B4-BE49-F238E27FC236}">
                <a16:creationId xmlns:a16="http://schemas.microsoft.com/office/drawing/2014/main" id="{CA4DD1EC-153E-48B9-8C07-B6AA8203DDFF}"/>
              </a:ext>
            </a:extLst>
          </p:cNvPr>
          <p:cNvSpPr/>
          <p:nvPr/>
        </p:nvSpPr>
        <p:spPr>
          <a:xfrm flipH="1" flipV="1">
            <a:off x="4970969" y="5201198"/>
            <a:ext cx="144098" cy="736781"/>
          </a:xfrm>
          <a:prstGeom prst="rightBracket">
            <a:avLst/>
          </a:prstGeom>
          <a:ln w="571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Right Bracket 30">
            <a:extLst>
              <a:ext uri="{FF2B5EF4-FFF2-40B4-BE49-F238E27FC236}">
                <a16:creationId xmlns:a16="http://schemas.microsoft.com/office/drawing/2014/main" id="{6419FACF-9475-45F1-AFE9-CE219A4FD40C}"/>
              </a:ext>
            </a:extLst>
          </p:cNvPr>
          <p:cNvSpPr/>
          <p:nvPr/>
        </p:nvSpPr>
        <p:spPr>
          <a:xfrm flipH="1" flipV="1">
            <a:off x="4333094" y="5201198"/>
            <a:ext cx="202345" cy="658419"/>
          </a:xfrm>
          <a:prstGeom prst="rightBracket">
            <a:avLst/>
          </a:prstGeom>
          <a:ln w="571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7" name="Straight Arrow Connector 36">
            <a:extLst>
              <a:ext uri="{FF2B5EF4-FFF2-40B4-BE49-F238E27FC236}">
                <a16:creationId xmlns:a16="http://schemas.microsoft.com/office/drawing/2014/main" id="{1CA01D43-6339-4B23-A744-8FA6771742F5}"/>
              </a:ext>
            </a:extLst>
          </p:cNvPr>
          <p:cNvCxnSpPr>
            <a:cxnSpLocks/>
          </p:cNvCxnSpPr>
          <p:nvPr/>
        </p:nvCxnSpPr>
        <p:spPr>
          <a:xfrm flipH="1" flipV="1">
            <a:off x="4944944" y="5530407"/>
            <a:ext cx="2965188" cy="7318"/>
          </a:xfrm>
          <a:prstGeom prst="straightConnector1">
            <a:avLst/>
          </a:prstGeom>
          <a:ln w="571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3DAB046-1AB1-40B5-AF6C-71D75816D4C5}"/>
              </a:ext>
            </a:extLst>
          </p:cNvPr>
          <p:cNvCxnSpPr>
            <a:cxnSpLocks/>
          </p:cNvCxnSpPr>
          <p:nvPr/>
        </p:nvCxnSpPr>
        <p:spPr>
          <a:xfrm>
            <a:off x="4312062" y="5674252"/>
            <a:ext cx="730956"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64D86D50-9B42-414A-BEA1-891E63F296B3}"/>
              </a:ext>
            </a:extLst>
          </p:cNvPr>
          <p:cNvCxnSpPr>
            <a:cxnSpLocks/>
          </p:cNvCxnSpPr>
          <p:nvPr/>
        </p:nvCxnSpPr>
        <p:spPr>
          <a:xfrm>
            <a:off x="4279386" y="5410151"/>
            <a:ext cx="730956"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96961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27C87-3A04-486D-BFFB-DE86613A6498}"/>
              </a:ext>
            </a:extLst>
          </p:cNvPr>
          <p:cNvSpPr>
            <a:spLocks noGrp="1"/>
          </p:cNvSpPr>
          <p:nvPr>
            <p:ph type="title"/>
          </p:nvPr>
        </p:nvSpPr>
        <p:spPr>
          <a:xfrm>
            <a:off x="431800" y="107258"/>
            <a:ext cx="10515600" cy="1325563"/>
          </a:xfrm>
        </p:spPr>
        <p:txBody>
          <a:bodyPr/>
          <a:lstStyle/>
          <a:p>
            <a:r>
              <a:rPr lang="en-US" dirty="0"/>
              <a:t>Example: A Model of Suburban Grocery Store Market Circles</a:t>
            </a:r>
          </a:p>
        </p:txBody>
      </p:sp>
      <p:sp>
        <p:nvSpPr>
          <p:cNvPr id="3" name="Content Placeholder 2">
            <a:extLst>
              <a:ext uri="{FF2B5EF4-FFF2-40B4-BE49-F238E27FC236}">
                <a16:creationId xmlns:a16="http://schemas.microsoft.com/office/drawing/2014/main" id="{8673D02D-6E0D-4B60-BD90-B2DFD06668A9}"/>
              </a:ext>
            </a:extLst>
          </p:cNvPr>
          <p:cNvSpPr>
            <a:spLocks noGrp="1"/>
          </p:cNvSpPr>
          <p:nvPr>
            <p:ph idx="1"/>
          </p:nvPr>
        </p:nvSpPr>
        <p:spPr>
          <a:xfrm>
            <a:off x="838200" y="1825625"/>
            <a:ext cx="6446178" cy="4351338"/>
          </a:xfrm>
        </p:spPr>
        <p:txBody>
          <a:bodyPr>
            <a:normAutofit fontScale="92500" lnSpcReduction="10000"/>
          </a:bodyPr>
          <a:lstStyle/>
          <a:p>
            <a:r>
              <a:rPr lang="en-US" dirty="0"/>
              <a:t>Grocery store locations</a:t>
            </a:r>
          </a:p>
          <a:p>
            <a:pPr lvl="1"/>
            <a:r>
              <a:rPr lang="en-US" dirty="0"/>
              <a:t>Typically located in neighborship strip malls</a:t>
            </a:r>
          </a:p>
          <a:p>
            <a:pPr lvl="1"/>
            <a:r>
              <a:rPr lang="en-US" dirty="0"/>
              <a:t>Some strip malls may have 2 supermarkets, or maybe 2 malls across the road from each other</a:t>
            </a:r>
          </a:p>
          <a:p>
            <a:r>
              <a:rPr lang="en-US" dirty="0"/>
              <a:t>Consumers have preferences among grocery stores</a:t>
            </a:r>
          </a:p>
          <a:p>
            <a:pPr lvl="1"/>
            <a:r>
              <a:rPr lang="en-US" dirty="0"/>
              <a:t>Store differentiated by price, quality, variety of products</a:t>
            </a:r>
          </a:p>
          <a:p>
            <a:pPr lvl="1"/>
            <a:r>
              <a:rPr lang="en-US" dirty="0"/>
              <a:t>Suppose consumers shop near home and are only willing to drive a limited distance/time </a:t>
            </a:r>
          </a:p>
          <a:p>
            <a:r>
              <a:rPr lang="en-US" dirty="0"/>
              <a:t>This implies stores have </a:t>
            </a:r>
            <a:r>
              <a:rPr lang="en-US" dirty="0">
                <a:solidFill>
                  <a:srgbClr val="C00000"/>
                </a:solidFill>
              </a:rPr>
              <a:t>“trade area” circles </a:t>
            </a:r>
            <a:r>
              <a:rPr lang="en-US" dirty="0"/>
              <a:t>from which they can attract shoppers</a:t>
            </a:r>
          </a:p>
        </p:txBody>
      </p:sp>
      <p:sp>
        <p:nvSpPr>
          <p:cNvPr id="4" name="Slide Number Placeholder 3">
            <a:extLst>
              <a:ext uri="{FF2B5EF4-FFF2-40B4-BE49-F238E27FC236}">
                <a16:creationId xmlns:a16="http://schemas.microsoft.com/office/drawing/2014/main" id="{158FA763-8AF8-4B0B-88F3-FAC1DA31A914}"/>
              </a:ext>
            </a:extLst>
          </p:cNvPr>
          <p:cNvSpPr>
            <a:spLocks noGrp="1"/>
          </p:cNvSpPr>
          <p:nvPr>
            <p:ph type="sldNum" sz="quarter" idx="12"/>
          </p:nvPr>
        </p:nvSpPr>
        <p:spPr/>
        <p:txBody>
          <a:bodyPr/>
          <a:lstStyle/>
          <a:p>
            <a:fld id="{A3FA0A93-60EE-4E9D-852F-604094E61050}" type="slidenum">
              <a:rPr lang="en-US" smtClean="0"/>
              <a:t>61</a:t>
            </a:fld>
            <a:endParaRPr lang="en-US" dirty="0"/>
          </a:p>
        </p:txBody>
      </p:sp>
      <p:sp>
        <p:nvSpPr>
          <p:cNvPr id="5" name="TextBox 4">
            <a:extLst>
              <a:ext uri="{FF2B5EF4-FFF2-40B4-BE49-F238E27FC236}">
                <a16:creationId xmlns:a16="http://schemas.microsoft.com/office/drawing/2014/main" id="{176BA213-C6C4-44FD-B3AA-E845C086390F}"/>
              </a:ext>
            </a:extLst>
          </p:cNvPr>
          <p:cNvSpPr txBox="1"/>
          <p:nvPr/>
        </p:nvSpPr>
        <p:spPr>
          <a:xfrm>
            <a:off x="8353317" y="2917861"/>
            <a:ext cx="3122918" cy="3170099"/>
          </a:xfrm>
          <a:prstGeom prst="rect">
            <a:avLst/>
          </a:prstGeom>
          <a:noFill/>
          <a:ln w="38100">
            <a:solidFill>
              <a:srgbClr val="0070C0"/>
            </a:solidFill>
          </a:ln>
        </p:spPr>
        <p:txBody>
          <a:bodyPr wrap="square" rtlCol="0">
            <a:spAutoFit/>
          </a:bodyPr>
          <a:lstStyle/>
          <a:p>
            <a:r>
              <a:rPr lang="en-US" sz="2000" b="1" dirty="0">
                <a:solidFill>
                  <a:srgbClr val="0070C0"/>
                </a:solidFill>
              </a:rPr>
              <a:t>        </a:t>
            </a:r>
            <a:r>
              <a:rPr lang="en-US" sz="2000" b="1" u="sng" dirty="0">
                <a:solidFill>
                  <a:srgbClr val="0070C0"/>
                </a:solidFill>
              </a:rPr>
              <a:t>Assume Further</a:t>
            </a:r>
            <a:endParaRPr lang="en-US" sz="2000" b="1" i="1" u="sng" dirty="0">
              <a:solidFill>
                <a:srgbClr val="0070C0"/>
              </a:solidFill>
            </a:endParaRPr>
          </a:p>
          <a:p>
            <a:endParaRPr lang="en-US" sz="2000" b="1" i="1" dirty="0">
              <a:solidFill>
                <a:srgbClr val="0070C0"/>
              </a:solidFill>
            </a:endParaRPr>
          </a:p>
          <a:p>
            <a:r>
              <a:rPr lang="en-US" sz="2000" b="1" i="1" dirty="0">
                <a:solidFill>
                  <a:srgbClr val="0070C0"/>
                </a:solidFill>
              </a:rPr>
              <a:t>People live uniformly throughout the areas.</a:t>
            </a:r>
          </a:p>
          <a:p>
            <a:endParaRPr lang="en-US" sz="2000" b="1" i="1" dirty="0">
              <a:solidFill>
                <a:srgbClr val="0070C0"/>
              </a:solidFill>
            </a:endParaRPr>
          </a:p>
          <a:p>
            <a:r>
              <a:rPr lang="en-US" sz="2000" b="1" i="1" dirty="0">
                <a:solidFill>
                  <a:srgbClr val="0070C0"/>
                </a:solidFill>
              </a:rPr>
              <a:t>There are many roads, and no rivers, mountains or highways to limit mobility!!! </a:t>
            </a:r>
          </a:p>
          <a:p>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AB1974A5-3272-40DB-A300-0FD9851C7898}"/>
              </a:ext>
            </a:extLst>
          </p:cNvPr>
          <p:cNvCxnSpPr>
            <a:cxnSpLocks/>
          </p:cNvCxnSpPr>
          <p:nvPr/>
        </p:nvCxnSpPr>
        <p:spPr>
          <a:xfrm flipH="1">
            <a:off x="7284378" y="4380068"/>
            <a:ext cx="1004246" cy="5618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4D0587D4-119C-47B1-9641-3A844121B5F7}"/>
              </a:ext>
            </a:extLst>
          </p:cNvPr>
          <p:cNvSpPr/>
          <p:nvPr/>
        </p:nvSpPr>
        <p:spPr>
          <a:xfrm>
            <a:off x="9432564" y="218169"/>
            <a:ext cx="1410553" cy="1248899"/>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0629170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Oval 56">
            <a:extLst>
              <a:ext uri="{FF2B5EF4-FFF2-40B4-BE49-F238E27FC236}">
                <a16:creationId xmlns:a16="http://schemas.microsoft.com/office/drawing/2014/main" id="{14BB5EE1-4490-4889-9A4F-4A10325A81BB}"/>
              </a:ext>
            </a:extLst>
          </p:cNvPr>
          <p:cNvSpPr/>
          <p:nvPr/>
        </p:nvSpPr>
        <p:spPr>
          <a:xfrm>
            <a:off x="3305411" y="2076710"/>
            <a:ext cx="2883117" cy="2793298"/>
          </a:xfrm>
          <a:prstGeom prst="ellipse">
            <a:avLst/>
          </a:prstGeom>
          <a:solidFill>
            <a:srgbClr val="FF99FF">
              <a:alpha val="30196"/>
            </a:srgbClr>
          </a:solid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2571B2F-6DCB-4CC2-9F6F-FCE61A33DB20}"/>
              </a:ext>
            </a:extLst>
          </p:cNvPr>
          <p:cNvSpPr>
            <a:spLocks noGrp="1"/>
          </p:cNvSpPr>
          <p:nvPr>
            <p:ph type="title"/>
          </p:nvPr>
        </p:nvSpPr>
        <p:spPr>
          <a:xfrm>
            <a:off x="362014" y="-150541"/>
            <a:ext cx="10515600" cy="1384419"/>
          </a:xfrm>
        </p:spPr>
        <p:txBody>
          <a:bodyPr/>
          <a:lstStyle/>
          <a:p>
            <a:r>
              <a:rPr lang="en-US" dirty="0"/>
              <a:t>Consumers Will Limit Driving Time/Distance leading to</a:t>
            </a:r>
            <a:br>
              <a:rPr lang="en-US" dirty="0">
                <a:sym typeface="Wingdings" panose="05000000000000000000" pitchFamily="2" charset="2"/>
              </a:rPr>
            </a:br>
            <a:r>
              <a:rPr lang="en-US" i="1" dirty="0">
                <a:sym typeface="Wingdings" panose="05000000000000000000" pitchFamily="2" charset="2"/>
              </a:rPr>
              <a:t>Store Drive Areas</a:t>
            </a:r>
            <a:endParaRPr lang="en-US" i="1" dirty="0"/>
          </a:p>
        </p:txBody>
      </p:sp>
      <p:sp>
        <p:nvSpPr>
          <p:cNvPr id="3" name="Content Placeholder 2">
            <a:extLst>
              <a:ext uri="{FF2B5EF4-FFF2-40B4-BE49-F238E27FC236}">
                <a16:creationId xmlns:a16="http://schemas.microsoft.com/office/drawing/2014/main" id="{B71128C8-24E4-4B9F-B02C-B619AC164FA0}"/>
              </a:ext>
            </a:extLst>
          </p:cNvPr>
          <p:cNvSpPr>
            <a:spLocks noGrp="1"/>
          </p:cNvSpPr>
          <p:nvPr>
            <p:ph idx="1"/>
          </p:nvPr>
        </p:nvSpPr>
        <p:spPr>
          <a:xfrm>
            <a:off x="838200" y="1469204"/>
            <a:ext cx="10515600" cy="4707759"/>
          </a:xfrm>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1CE8DF6D-C647-44BA-95C7-7FDE0B7A9C5F}"/>
              </a:ext>
            </a:extLst>
          </p:cNvPr>
          <p:cNvSpPr>
            <a:spLocks noGrp="1"/>
          </p:cNvSpPr>
          <p:nvPr>
            <p:ph type="sldNum" sz="quarter" idx="12"/>
          </p:nvPr>
        </p:nvSpPr>
        <p:spPr/>
        <p:txBody>
          <a:bodyPr/>
          <a:lstStyle/>
          <a:p>
            <a:fld id="{A3FA0A93-60EE-4E9D-852F-604094E61050}" type="slidenum">
              <a:rPr lang="en-US" smtClean="0"/>
              <a:t>62</a:t>
            </a:fld>
            <a:endParaRPr lang="en-US" dirty="0"/>
          </a:p>
        </p:txBody>
      </p:sp>
      <p:sp>
        <p:nvSpPr>
          <p:cNvPr id="6" name="TextBox 5">
            <a:extLst>
              <a:ext uri="{FF2B5EF4-FFF2-40B4-BE49-F238E27FC236}">
                <a16:creationId xmlns:a16="http://schemas.microsoft.com/office/drawing/2014/main" id="{0CFE1DC9-CF7A-4408-9A4C-C66AE3F220B0}"/>
              </a:ext>
            </a:extLst>
          </p:cNvPr>
          <p:cNvSpPr txBox="1"/>
          <p:nvPr/>
        </p:nvSpPr>
        <p:spPr>
          <a:xfrm>
            <a:off x="4746970" y="3342220"/>
            <a:ext cx="758525" cy="400110"/>
          </a:xfrm>
          <a:prstGeom prst="rect">
            <a:avLst/>
          </a:prstGeom>
          <a:noFill/>
        </p:spPr>
        <p:txBody>
          <a:bodyPr wrap="square" rtlCol="0">
            <a:spAutoFit/>
          </a:bodyPr>
          <a:lstStyle/>
          <a:p>
            <a:r>
              <a:rPr lang="en-US" sz="2000" b="1" i="1" dirty="0">
                <a:solidFill>
                  <a:srgbClr val="C00000"/>
                </a:solidFill>
              </a:rPr>
              <a:t>CD</a:t>
            </a:r>
          </a:p>
        </p:txBody>
      </p:sp>
      <p:sp>
        <p:nvSpPr>
          <p:cNvPr id="12" name="TextBox 11">
            <a:extLst>
              <a:ext uri="{FF2B5EF4-FFF2-40B4-BE49-F238E27FC236}">
                <a16:creationId xmlns:a16="http://schemas.microsoft.com/office/drawing/2014/main" id="{CA18E792-E890-4D37-9053-9438928DFCEF}"/>
              </a:ext>
            </a:extLst>
          </p:cNvPr>
          <p:cNvSpPr txBox="1"/>
          <p:nvPr/>
        </p:nvSpPr>
        <p:spPr>
          <a:xfrm>
            <a:off x="2757344" y="2244569"/>
            <a:ext cx="133564" cy="400110"/>
          </a:xfrm>
          <a:prstGeom prst="rect">
            <a:avLst/>
          </a:prstGeom>
          <a:noFill/>
        </p:spPr>
        <p:txBody>
          <a:bodyPr wrap="square" rtlCol="0">
            <a:spAutoFit/>
          </a:bodyPr>
          <a:lstStyle/>
          <a:p>
            <a:r>
              <a:rPr lang="en-US" sz="2000" b="1" dirty="0"/>
              <a:t>A</a:t>
            </a:r>
          </a:p>
        </p:txBody>
      </p:sp>
      <p:sp>
        <p:nvSpPr>
          <p:cNvPr id="14" name="TextBox 13">
            <a:extLst>
              <a:ext uri="{FF2B5EF4-FFF2-40B4-BE49-F238E27FC236}">
                <a16:creationId xmlns:a16="http://schemas.microsoft.com/office/drawing/2014/main" id="{617D445C-9550-495D-AB8F-11C06065FF70}"/>
              </a:ext>
            </a:extLst>
          </p:cNvPr>
          <p:cNvSpPr txBox="1"/>
          <p:nvPr/>
        </p:nvSpPr>
        <p:spPr>
          <a:xfrm>
            <a:off x="2963072" y="2241457"/>
            <a:ext cx="89042" cy="400110"/>
          </a:xfrm>
          <a:prstGeom prst="rect">
            <a:avLst/>
          </a:prstGeom>
          <a:noFill/>
        </p:spPr>
        <p:txBody>
          <a:bodyPr wrap="square" rtlCol="0">
            <a:spAutoFit/>
          </a:bodyPr>
          <a:lstStyle/>
          <a:p>
            <a:r>
              <a:rPr lang="en-US" sz="2000" b="1" dirty="0"/>
              <a:t>B</a:t>
            </a:r>
          </a:p>
        </p:txBody>
      </p:sp>
      <p:sp>
        <p:nvSpPr>
          <p:cNvPr id="39" name="TextBox 38">
            <a:extLst>
              <a:ext uri="{FF2B5EF4-FFF2-40B4-BE49-F238E27FC236}">
                <a16:creationId xmlns:a16="http://schemas.microsoft.com/office/drawing/2014/main" id="{AF21F924-7027-401B-BD5B-5157127847C2}"/>
              </a:ext>
            </a:extLst>
          </p:cNvPr>
          <p:cNvSpPr txBox="1"/>
          <p:nvPr/>
        </p:nvSpPr>
        <p:spPr>
          <a:xfrm>
            <a:off x="10403860" y="3820476"/>
            <a:ext cx="299244" cy="707886"/>
          </a:xfrm>
          <a:prstGeom prst="rect">
            <a:avLst/>
          </a:prstGeom>
          <a:noFill/>
        </p:spPr>
        <p:txBody>
          <a:bodyPr wrap="square" rtlCol="0">
            <a:spAutoFit/>
          </a:bodyPr>
          <a:lstStyle/>
          <a:p>
            <a:endParaRPr lang="en-US" sz="2000" b="1" dirty="0"/>
          </a:p>
          <a:p>
            <a:endParaRPr lang="en-US" sz="2000" b="1" dirty="0"/>
          </a:p>
        </p:txBody>
      </p:sp>
      <p:sp>
        <p:nvSpPr>
          <p:cNvPr id="41" name="Oval 40">
            <a:extLst>
              <a:ext uri="{FF2B5EF4-FFF2-40B4-BE49-F238E27FC236}">
                <a16:creationId xmlns:a16="http://schemas.microsoft.com/office/drawing/2014/main" id="{F4B87D99-2E37-4847-9EB9-83FF61B4360D}"/>
              </a:ext>
            </a:extLst>
          </p:cNvPr>
          <p:cNvSpPr/>
          <p:nvPr/>
        </p:nvSpPr>
        <p:spPr>
          <a:xfrm>
            <a:off x="1730289" y="1285531"/>
            <a:ext cx="2883117" cy="2793298"/>
          </a:xfrm>
          <a:prstGeom prst="ellipse">
            <a:avLst/>
          </a:prstGeom>
          <a:solidFill>
            <a:schemeClr val="accent2">
              <a:lumMod val="60000"/>
              <a:lumOff val="40000"/>
              <a:alpha val="23137"/>
            </a:schemeClr>
          </a:solidFill>
          <a:ln w="19050">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BBFE170E-AE39-4C53-BC83-58AECAA46ECF}"/>
              </a:ext>
            </a:extLst>
          </p:cNvPr>
          <p:cNvSpPr txBox="1"/>
          <p:nvPr/>
        </p:nvSpPr>
        <p:spPr>
          <a:xfrm>
            <a:off x="6530975" y="974020"/>
            <a:ext cx="4469603" cy="5355312"/>
          </a:xfrm>
          <a:prstGeom prst="rect">
            <a:avLst/>
          </a:prstGeom>
          <a:noFill/>
          <a:ln w="28575">
            <a:solidFill>
              <a:srgbClr val="0070C0"/>
            </a:solidFill>
          </a:ln>
        </p:spPr>
        <p:txBody>
          <a:bodyPr wrap="square">
            <a:spAutoFit/>
          </a:bodyPr>
          <a:lstStyle/>
          <a:p>
            <a:r>
              <a:rPr lang="en-US" b="1" dirty="0">
                <a:solidFill>
                  <a:srgbClr val="00B0F0"/>
                </a:solidFill>
              </a:rPr>
              <a:t>Stores A&amp;B at one location, </a:t>
            </a:r>
            <a:br>
              <a:rPr lang="en-US" b="1" dirty="0">
                <a:solidFill>
                  <a:srgbClr val="00B0F0"/>
                </a:solidFill>
              </a:rPr>
            </a:br>
            <a:r>
              <a:rPr lang="en-US" b="1" dirty="0">
                <a:solidFill>
                  <a:srgbClr val="00B0F0"/>
                </a:solidFill>
              </a:rPr>
              <a:t>Stores C&amp;D at another location.         </a:t>
            </a:r>
          </a:p>
          <a:p>
            <a:endParaRPr lang="en-US" dirty="0"/>
          </a:p>
          <a:p>
            <a:r>
              <a:rPr lang="en-US" dirty="0"/>
              <a:t>Question: Do Stores A&amp;B compete with Stores C&amp;D?</a:t>
            </a:r>
          </a:p>
          <a:p>
            <a:endParaRPr lang="en-US" dirty="0"/>
          </a:p>
          <a:p>
            <a:r>
              <a:rPr lang="en-US" dirty="0">
                <a:solidFill>
                  <a:srgbClr val="C00000"/>
                </a:solidFill>
              </a:rPr>
              <a:t>Suppose the circles show the maximum distance people will drive to get to a store </a:t>
            </a:r>
            <a:r>
              <a:rPr lang="en-US" b="1" i="1" dirty="0">
                <a:solidFill>
                  <a:srgbClr val="C00000"/>
                </a:solidFill>
              </a:rPr>
              <a:t>when both prices are the same</a:t>
            </a:r>
            <a:r>
              <a:rPr lang="en-US" dirty="0">
                <a:solidFill>
                  <a:srgbClr val="C00000"/>
                </a:solidFill>
              </a:rPr>
              <a:t>.  So only the people who live in the </a:t>
            </a:r>
            <a:r>
              <a:rPr lang="en-US" b="1" i="1" dirty="0">
                <a:solidFill>
                  <a:srgbClr val="4D10B0"/>
                </a:solidFill>
              </a:rPr>
              <a:t>Blue Football </a:t>
            </a:r>
            <a:r>
              <a:rPr lang="en-US" i="1" dirty="0">
                <a:solidFill>
                  <a:srgbClr val="C00000"/>
                </a:solidFill>
              </a:rPr>
              <a:t>Shaded </a:t>
            </a:r>
            <a:r>
              <a:rPr lang="en-US" dirty="0">
                <a:solidFill>
                  <a:srgbClr val="C00000"/>
                </a:solidFill>
              </a:rPr>
              <a:t>overlap area would be willing to buy from all 4 stores.  All others would not drive that far so choose between the 2 closer stores</a:t>
            </a:r>
            <a:r>
              <a:rPr lang="en-US" dirty="0"/>
              <a:t>. </a:t>
            </a:r>
          </a:p>
          <a:p>
            <a:endParaRPr lang="en-US" i="1" dirty="0"/>
          </a:p>
          <a:p>
            <a:r>
              <a:rPr lang="en-US" i="1" dirty="0">
                <a:solidFill>
                  <a:srgbClr val="0070C0"/>
                </a:solidFill>
              </a:rPr>
              <a:t>Note: This ignores product differentiation, which could affect willingness to drive further. It also ignores rivers, mountains, highways and one-way streets.</a:t>
            </a:r>
          </a:p>
          <a:p>
            <a:endParaRPr lang="en-US" dirty="0"/>
          </a:p>
        </p:txBody>
      </p:sp>
      <p:sp>
        <p:nvSpPr>
          <p:cNvPr id="19" name="Oval 4">
            <a:extLst>
              <a:ext uri="{FF2B5EF4-FFF2-40B4-BE49-F238E27FC236}">
                <a16:creationId xmlns:a16="http://schemas.microsoft.com/office/drawing/2014/main" id="{DED23D78-96BE-4192-9E5A-3DCC5CB96A02}"/>
              </a:ext>
            </a:extLst>
          </p:cNvPr>
          <p:cNvSpPr/>
          <p:nvPr/>
        </p:nvSpPr>
        <p:spPr>
          <a:xfrm rot="1664902">
            <a:off x="3399702" y="1994511"/>
            <a:ext cx="1118059" cy="2207453"/>
          </a:xfrm>
          <a:custGeom>
            <a:avLst/>
            <a:gdLst>
              <a:gd name="connsiteX0" fmla="*/ 0 w 1048214"/>
              <a:gd name="connsiteY0" fmla="*/ 991413 h 1982826"/>
              <a:gd name="connsiteX1" fmla="*/ 524107 w 1048214"/>
              <a:gd name="connsiteY1" fmla="*/ 0 h 1982826"/>
              <a:gd name="connsiteX2" fmla="*/ 1048214 w 1048214"/>
              <a:gd name="connsiteY2" fmla="*/ 991413 h 1982826"/>
              <a:gd name="connsiteX3" fmla="*/ 524107 w 1048214"/>
              <a:gd name="connsiteY3" fmla="*/ 1982826 h 1982826"/>
              <a:gd name="connsiteX4" fmla="*/ 0 w 1048214"/>
              <a:gd name="connsiteY4" fmla="*/ 991413 h 1982826"/>
              <a:gd name="connsiteX0" fmla="*/ 10 w 1048224"/>
              <a:gd name="connsiteY0" fmla="*/ 1055662 h 2047075"/>
              <a:gd name="connsiteX1" fmla="*/ 535238 w 1048224"/>
              <a:gd name="connsiteY1" fmla="*/ 0 h 2047075"/>
              <a:gd name="connsiteX2" fmla="*/ 1048224 w 1048224"/>
              <a:gd name="connsiteY2" fmla="*/ 1055662 h 2047075"/>
              <a:gd name="connsiteX3" fmla="*/ 524117 w 1048224"/>
              <a:gd name="connsiteY3" fmla="*/ 2047075 h 2047075"/>
              <a:gd name="connsiteX4" fmla="*/ 10 w 1048224"/>
              <a:gd name="connsiteY4" fmla="*/ 1055662 h 2047075"/>
              <a:gd name="connsiteX0" fmla="*/ 230 w 1048444"/>
              <a:gd name="connsiteY0" fmla="*/ 1055662 h 2044291"/>
              <a:gd name="connsiteX1" fmla="*/ 535458 w 1048444"/>
              <a:gd name="connsiteY1" fmla="*/ 0 h 2044291"/>
              <a:gd name="connsiteX2" fmla="*/ 1048444 w 1048444"/>
              <a:gd name="connsiteY2" fmla="*/ 1055662 h 2044291"/>
              <a:gd name="connsiteX3" fmla="*/ 486935 w 1048444"/>
              <a:gd name="connsiteY3" fmla="*/ 2044291 h 2044291"/>
              <a:gd name="connsiteX4" fmla="*/ 230 w 1048444"/>
              <a:gd name="connsiteY4" fmla="*/ 1055662 h 2044291"/>
              <a:gd name="connsiteX0" fmla="*/ 230 w 1048448"/>
              <a:gd name="connsiteY0" fmla="*/ 1055662 h 2167968"/>
              <a:gd name="connsiteX1" fmla="*/ 535458 w 1048448"/>
              <a:gd name="connsiteY1" fmla="*/ 0 h 2167968"/>
              <a:gd name="connsiteX2" fmla="*/ 1048444 w 1048448"/>
              <a:gd name="connsiteY2" fmla="*/ 1055662 h 2167968"/>
              <a:gd name="connsiteX3" fmla="*/ 545112 w 1048448"/>
              <a:gd name="connsiteY3" fmla="*/ 2044466 h 2167968"/>
              <a:gd name="connsiteX4" fmla="*/ 486935 w 1048448"/>
              <a:gd name="connsiteY4" fmla="*/ 2044291 h 2167968"/>
              <a:gd name="connsiteX5" fmla="*/ 230 w 1048448"/>
              <a:gd name="connsiteY5" fmla="*/ 1055662 h 2167968"/>
              <a:gd name="connsiteX0" fmla="*/ 134 w 1048360"/>
              <a:gd name="connsiteY0" fmla="*/ 1055662 h 2093589"/>
              <a:gd name="connsiteX1" fmla="*/ 535362 w 1048360"/>
              <a:gd name="connsiteY1" fmla="*/ 0 h 2093589"/>
              <a:gd name="connsiteX2" fmla="*/ 1048348 w 1048360"/>
              <a:gd name="connsiteY2" fmla="*/ 1055662 h 2093589"/>
              <a:gd name="connsiteX3" fmla="*/ 798911 w 1048360"/>
              <a:gd name="connsiteY3" fmla="*/ 1852495 h 2093589"/>
              <a:gd name="connsiteX4" fmla="*/ 486839 w 1048360"/>
              <a:gd name="connsiteY4" fmla="*/ 2044291 h 2093589"/>
              <a:gd name="connsiteX5" fmla="*/ 134 w 1048360"/>
              <a:gd name="connsiteY5" fmla="*/ 1055662 h 2093589"/>
              <a:gd name="connsiteX0" fmla="*/ 7028 w 1055254"/>
              <a:gd name="connsiteY0" fmla="*/ 1055662 h 1988775"/>
              <a:gd name="connsiteX1" fmla="*/ 542256 w 1055254"/>
              <a:gd name="connsiteY1" fmla="*/ 0 h 1988775"/>
              <a:gd name="connsiteX2" fmla="*/ 1055242 w 1055254"/>
              <a:gd name="connsiteY2" fmla="*/ 1055662 h 1988775"/>
              <a:gd name="connsiteX3" fmla="*/ 805805 w 1055254"/>
              <a:gd name="connsiteY3" fmla="*/ 1852495 h 1988775"/>
              <a:gd name="connsiteX4" fmla="*/ 273783 w 1055254"/>
              <a:gd name="connsiteY4" fmla="*/ 1899453 h 1988775"/>
              <a:gd name="connsiteX5" fmla="*/ 7028 w 1055254"/>
              <a:gd name="connsiteY5" fmla="*/ 1055662 h 1988775"/>
              <a:gd name="connsiteX0" fmla="*/ 7028 w 1055253"/>
              <a:gd name="connsiteY0" fmla="*/ 1055662 h 2004295"/>
              <a:gd name="connsiteX1" fmla="*/ 542256 w 1055253"/>
              <a:gd name="connsiteY1" fmla="*/ 0 h 2004295"/>
              <a:gd name="connsiteX2" fmla="*/ 1055242 w 1055253"/>
              <a:gd name="connsiteY2" fmla="*/ 1055662 h 2004295"/>
              <a:gd name="connsiteX3" fmla="*/ 805805 w 1055253"/>
              <a:gd name="connsiteY3" fmla="*/ 1852495 h 2004295"/>
              <a:gd name="connsiteX4" fmla="*/ 534701 w 1055253"/>
              <a:gd name="connsiteY4" fmla="*/ 1986136 h 2004295"/>
              <a:gd name="connsiteX5" fmla="*/ 273783 w 1055253"/>
              <a:gd name="connsiteY5" fmla="*/ 1899453 h 2004295"/>
              <a:gd name="connsiteX6" fmla="*/ 7028 w 1055253"/>
              <a:gd name="connsiteY6" fmla="*/ 1055662 h 2004295"/>
              <a:gd name="connsiteX0" fmla="*/ 5869 w 1054094"/>
              <a:gd name="connsiteY0" fmla="*/ 1055662 h 2071551"/>
              <a:gd name="connsiteX1" fmla="*/ 541097 w 1054094"/>
              <a:gd name="connsiteY1" fmla="*/ 0 h 2071551"/>
              <a:gd name="connsiteX2" fmla="*/ 1054083 w 1054094"/>
              <a:gd name="connsiteY2" fmla="*/ 1055662 h 2071551"/>
              <a:gd name="connsiteX3" fmla="*/ 804646 w 1054094"/>
              <a:gd name="connsiteY3" fmla="*/ 1852495 h 2071551"/>
              <a:gd name="connsiteX4" fmla="*/ 537045 w 1054094"/>
              <a:gd name="connsiteY4" fmla="*/ 2069646 h 2071551"/>
              <a:gd name="connsiteX5" fmla="*/ 272624 w 1054094"/>
              <a:gd name="connsiteY5" fmla="*/ 1899453 h 2071551"/>
              <a:gd name="connsiteX6" fmla="*/ 5869 w 1054094"/>
              <a:gd name="connsiteY6" fmla="*/ 1055662 h 2071551"/>
              <a:gd name="connsiteX0" fmla="*/ 5869 w 1054094"/>
              <a:gd name="connsiteY0" fmla="*/ 1055662 h 2071551"/>
              <a:gd name="connsiteX1" fmla="*/ 541097 w 1054094"/>
              <a:gd name="connsiteY1" fmla="*/ 0 h 2071551"/>
              <a:gd name="connsiteX2" fmla="*/ 1054083 w 1054094"/>
              <a:gd name="connsiteY2" fmla="*/ 1055662 h 2071551"/>
              <a:gd name="connsiteX3" fmla="*/ 804646 w 1054094"/>
              <a:gd name="connsiteY3" fmla="*/ 1852495 h 2071551"/>
              <a:gd name="connsiteX4" fmla="*/ 537045 w 1054094"/>
              <a:gd name="connsiteY4" fmla="*/ 2069646 h 2071551"/>
              <a:gd name="connsiteX5" fmla="*/ 272624 w 1054094"/>
              <a:gd name="connsiteY5" fmla="*/ 1899453 h 2071551"/>
              <a:gd name="connsiteX6" fmla="*/ 5869 w 1054094"/>
              <a:gd name="connsiteY6" fmla="*/ 1055662 h 2071551"/>
              <a:gd name="connsiteX0" fmla="*/ 5778 w 1054003"/>
              <a:gd name="connsiteY0" fmla="*/ 1055662 h 2133068"/>
              <a:gd name="connsiteX1" fmla="*/ 541006 w 1054003"/>
              <a:gd name="connsiteY1" fmla="*/ 0 h 2133068"/>
              <a:gd name="connsiteX2" fmla="*/ 1053992 w 1054003"/>
              <a:gd name="connsiteY2" fmla="*/ 1055662 h 2133068"/>
              <a:gd name="connsiteX3" fmla="*/ 804555 w 1054003"/>
              <a:gd name="connsiteY3" fmla="*/ 1852495 h 2133068"/>
              <a:gd name="connsiteX4" fmla="*/ 511575 w 1054003"/>
              <a:gd name="connsiteY4" fmla="*/ 2132413 h 2133068"/>
              <a:gd name="connsiteX5" fmla="*/ 272533 w 1054003"/>
              <a:gd name="connsiteY5" fmla="*/ 1899453 h 2133068"/>
              <a:gd name="connsiteX6" fmla="*/ 5778 w 1054003"/>
              <a:gd name="connsiteY6" fmla="*/ 1055662 h 2133068"/>
              <a:gd name="connsiteX0" fmla="*/ 5778 w 1054003"/>
              <a:gd name="connsiteY0" fmla="*/ 1055662 h 2138572"/>
              <a:gd name="connsiteX1" fmla="*/ 541006 w 1054003"/>
              <a:gd name="connsiteY1" fmla="*/ 0 h 2138572"/>
              <a:gd name="connsiteX2" fmla="*/ 1053992 w 1054003"/>
              <a:gd name="connsiteY2" fmla="*/ 1055662 h 2138572"/>
              <a:gd name="connsiteX3" fmla="*/ 804555 w 1054003"/>
              <a:gd name="connsiteY3" fmla="*/ 1852495 h 2138572"/>
              <a:gd name="connsiteX4" fmla="*/ 511575 w 1054003"/>
              <a:gd name="connsiteY4" fmla="*/ 2132413 h 2138572"/>
              <a:gd name="connsiteX5" fmla="*/ 347722 w 1054003"/>
              <a:gd name="connsiteY5" fmla="*/ 2034431 h 2138572"/>
              <a:gd name="connsiteX6" fmla="*/ 272533 w 1054003"/>
              <a:gd name="connsiteY6" fmla="*/ 1899453 h 2138572"/>
              <a:gd name="connsiteX7" fmla="*/ 5778 w 1054003"/>
              <a:gd name="connsiteY7" fmla="*/ 1055662 h 2138572"/>
              <a:gd name="connsiteX0" fmla="*/ 5667 w 1053892"/>
              <a:gd name="connsiteY0" fmla="*/ 1055662 h 2162987"/>
              <a:gd name="connsiteX1" fmla="*/ 540895 w 1053892"/>
              <a:gd name="connsiteY1" fmla="*/ 0 h 2162987"/>
              <a:gd name="connsiteX2" fmla="*/ 1053881 w 1053892"/>
              <a:gd name="connsiteY2" fmla="*/ 1055662 h 2162987"/>
              <a:gd name="connsiteX3" fmla="*/ 804444 w 1053892"/>
              <a:gd name="connsiteY3" fmla="*/ 1852495 h 2162987"/>
              <a:gd name="connsiteX4" fmla="*/ 511464 w 1053892"/>
              <a:gd name="connsiteY4" fmla="*/ 2132413 h 2162987"/>
              <a:gd name="connsiteX5" fmla="*/ 479615 w 1053892"/>
              <a:gd name="connsiteY5" fmla="*/ 2140183 h 2162987"/>
              <a:gd name="connsiteX6" fmla="*/ 272422 w 1053892"/>
              <a:gd name="connsiteY6" fmla="*/ 1899453 h 2162987"/>
              <a:gd name="connsiteX7" fmla="*/ 5667 w 1053892"/>
              <a:gd name="connsiteY7" fmla="*/ 1055662 h 2162987"/>
              <a:gd name="connsiteX0" fmla="*/ 21875 w 1070100"/>
              <a:gd name="connsiteY0" fmla="*/ 1055662 h 2162987"/>
              <a:gd name="connsiteX1" fmla="*/ 557103 w 1070100"/>
              <a:gd name="connsiteY1" fmla="*/ 0 h 2162987"/>
              <a:gd name="connsiteX2" fmla="*/ 1070089 w 1070100"/>
              <a:gd name="connsiteY2" fmla="*/ 1055662 h 2162987"/>
              <a:gd name="connsiteX3" fmla="*/ 820652 w 1070100"/>
              <a:gd name="connsiteY3" fmla="*/ 1852495 h 2162987"/>
              <a:gd name="connsiteX4" fmla="*/ 527672 w 1070100"/>
              <a:gd name="connsiteY4" fmla="*/ 2132413 h 2162987"/>
              <a:gd name="connsiteX5" fmla="*/ 495823 w 1070100"/>
              <a:gd name="connsiteY5" fmla="*/ 2140183 h 2162987"/>
              <a:gd name="connsiteX6" fmla="*/ 141833 w 1070100"/>
              <a:gd name="connsiteY6" fmla="*/ 1680192 h 2162987"/>
              <a:gd name="connsiteX7" fmla="*/ 21875 w 1070100"/>
              <a:gd name="connsiteY7" fmla="*/ 1055662 h 2162987"/>
              <a:gd name="connsiteX0" fmla="*/ 19461 w 1093019"/>
              <a:gd name="connsiteY0" fmla="*/ 863565 h 2164206"/>
              <a:gd name="connsiteX1" fmla="*/ 580022 w 1093019"/>
              <a:gd name="connsiteY1" fmla="*/ 1219 h 2164206"/>
              <a:gd name="connsiteX2" fmla="*/ 1093008 w 1093019"/>
              <a:gd name="connsiteY2" fmla="*/ 1056881 h 2164206"/>
              <a:gd name="connsiteX3" fmla="*/ 843571 w 1093019"/>
              <a:gd name="connsiteY3" fmla="*/ 1853714 h 2164206"/>
              <a:gd name="connsiteX4" fmla="*/ 550591 w 1093019"/>
              <a:gd name="connsiteY4" fmla="*/ 2133632 h 2164206"/>
              <a:gd name="connsiteX5" fmla="*/ 518742 w 1093019"/>
              <a:gd name="connsiteY5" fmla="*/ 2141402 h 2164206"/>
              <a:gd name="connsiteX6" fmla="*/ 164752 w 1093019"/>
              <a:gd name="connsiteY6" fmla="*/ 1681411 h 2164206"/>
              <a:gd name="connsiteX7" fmla="*/ 19461 w 1093019"/>
              <a:gd name="connsiteY7" fmla="*/ 863565 h 2164206"/>
              <a:gd name="connsiteX0" fmla="*/ 19461 w 1135789"/>
              <a:gd name="connsiteY0" fmla="*/ 863619 h 2164260"/>
              <a:gd name="connsiteX1" fmla="*/ 580022 w 1135789"/>
              <a:gd name="connsiteY1" fmla="*/ 1273 h 2164260"/>
              <a:gd name="connsiteX2" fmla="*/ 1135780 w 1135789"/>
              <a:gd name="connsiteY2" fmla="*/ 1061388 h 2164260"/>
              <a:gd name="connsiteX3" fmla="*/ 843571 w 1135789"/>
              <a:gd name="connsiteY3" fmla="*/ 1853768 h 2164260"/>
              <a:gd name="connsiteX4" fmla="*/ 550591 w 1135789"/>
              <a:gd name="connsiteY4" fmla="*/ 2133686 h 2164260"/>
              <a:gd name="connsiteX5" fmla="*/ 518742 w 1135789"/>
              <a:gd name="connsiteY5" fmla="*/ 2141456 h 2164260"/>
              <a:gd name="connsiteX6" fmla="*/ 164752 w 1135789"/>
              <a:gd name="connsiteY6" fmla="*/ 1681465 h 2164260"/>
              <a:gd name="connsiteX7" fmla="*/ 19461 w 1135789"/>
              <a:gd name="connsiteY7" fmla="*/ 863619 h 2164260"/>
              <a:gd name="connsiteX0" fmla="*/ 19461 w 1136737"/>
              <a:gd name="connsiteY0" fmla="*/ 872252 h 2172893"/>
              <a:gd name="connsiteX1" fmla="*/ 580022 w 1136737"/>
              <a:gd name="connsiteY1" fmla="*/ 9906 h 2172893"/>
              <a:gd name="connsiteX2" fmla="*/ 924554 w 1136737"/>
              <a:gd name="connsiteY2" fmla="*/ 445165 h 2172893"/>
              <a:gd name="connsiteX3" fmla="*/ 1135780 w 1136737"/>
              <a:gd name="connsiteY3" fmla="*/ 1070021 h 2172893"/>
              <a:gd name="connsiteX4" fmla="*/ 843571 w 1136737"/>
              <a:gd name="connsiteY4" fmla="*/ 1862401 h 2172893"/>
              <a:gd name="connsiteX5" fmla="*/ 550591 w 1136737"/>
              <a:gd name="connsiteY5" fmla="*/ 2142319 h 2172893"/>
              <a:gd name="connsiteX6" fmla="*/ 518742 w 1136737"/>
              <a:gd name="connsiteY6" fmla="*/ 2150089 h 2172893"/>
              <a:gd name="connsiteX7" fmla="*/ 164752 w 1136737"/>
              <a:gd name="connsiteY7" fmla="*/ 1690098 h 2172893"/>
              <a:gd name="connsiteX8" fmla="*/ 19461 w 1136737"/>
              <a:gd name="connsiteY8" fmla="*/ 872252 h 2172893"/>
              <a:gd name="connsiteX0" fmla="*/ 19461 w 1136875"/>
              <a:gd name="connsiteY0" fmla="*/ 877499 h 2178140"/>
              <a:gd name="connsiteX1" fmla="*/ 580022 w 1136875"/>
              <a:gd name="connsiteY1" fmla="*/ 15153 h 2178140"/>
              <a:gd name="connsiteX2" fmla="*/ 942713 w 1136875"/>
              <a:gd name="connsiteY2" fmla="*/ 382461 h 2178140"/>
              <a:gd name="connsiteX3" fmla="*/ 1135780 w 1136875"/>
              <a:gd name="connsiteY3" fmla="*/ 1075268 h 2178140"/>
              <a:gd name="connsiteX4" fmla="*/ 843571 w 1136875"/>
              <a:gd name="connsiteY4" fmla="*/ 1867648 h 2178140"/>
              <a:gd name="connsiteX5" fmla="*/ 550591 w 1136875"/>
              <a:gd name="connsiteY5" fmla="*/ 2147566 h 2178140"/>
              <a:gd name="connsiteX6" fmla="*/ 518742 w 1136875"/>
              <a:gd name="connsiteY6" fmla="*/ 2155336 h 2178140"/>
              <a:gd name="connsiteX7" fmla="*/ 164752 w 1136875"/>
              <a:gd name="connsiteY7" fmla="*/ 1695345 h 2178140"/>
              <a:gd name="connsiteX8" fmla="*/ 19461 w 1136875"/>
              <a:gd name="connsiteY8" fmla="*/ 877499 h 2178140"/>
              <a:gd name="connsiteX0" fmla="*/ 19461 w 1136875"/>
              <a:gd name="connsiteY0" fmla="*/ 877734 h 2178375"/>
              <a:gd name="connsiteX1" fmla="*/ 580022 w 1136875"/>
              <a:gd name="connsiteY1" fmla="*/ 15388 h 2178375"/>
              <a:gd name="connsiteX2" fmla="*/ 942713 w 1136875"/>
              <a:gd name="connsiteY2" fmla="*/ 382696 h 2178375"/>
              <a:gd name="connsiteX3" fmla="*/ 1135780 w 1136875"/>
              <a:gd name="connsiteY3" fmla="*/ 1075503 h 2178375"/>
              <a:gd name="connsiteX4" fmla="*/ 843571 w 1136875"/>
              <a:gd name="connsiteY4" fmla="*/ 1867883 h 2178375"/>
              <a:gd name="connsiteX5" fmla="*/ 550591 w 1136875"/>
              <a:gd name="connsiteY5" fmla="*/ 2147801 h 2178375"/>
              <a:gd name="connsiteX6" fmla="*/ 518742 w 1136875"/>
              <a:gd name="connsiteY6" fmla="*/ 2155571 h 2178375"/>
              <a:gd name="connsiteX7" fmla="*/ 164752 w 1136875"/>
              <a:gd name="connsiteY7" fmla="*/ 1695580 h 2178375"/>
              <a:gd name="connsiteX8" fmla="*/ 19461 w 1136875"/>
              <a:gd name="connsiteY8" fmla="*/ 877734 h 2178375"/>
              <a:gd name="connsiteX0" fmla="*/ 13348 w 1130762"/>
              <a:gd name="connsiteY0" fmla="*/ 853787 h 2154428"/>
              <a:gd name="connsiteX1" fmla="*/ 474843 w 1130762"/>
              <a:gd name="connsiteY1" fmla="*/ 16607 h 2154428"/>
              <a:gd name="connsiteX2" fmla="*/ 936600 w 1130762"/>
              <a:gd name="connsiteY2" fmla="*/ 358749 h 2154428"/>
              <a:gd name="connsiteX3" fmla="*/ 1129667 w 1130762"/>
              <a:gd name="connsiteY3" fmla="*/ 1051556 h 2154428"/>
              <a:gd name="connsiteX4" fmla="*/ 837458 w 1130762"/>
              <a:gd name="connsiteY4" fmla="*/ 1843936 h 2154428"/>
              <a:gd name="connsiteX5" fmla="*/ 544478 w 1130762"/>
              <a:gd name="connsiteY5" fmla="*/ 2123854 h 2154428"/>
              <a:gd name="connsiteX6" fmla="*/ 512629 w 1130762"/>
              <a:gd name="connsiteY6" fmla="*/ 2131624 h 2154428"/>
              <a:gd name="connsiteX7" fmla="*/ 158639 w 1130762"/>
              <a:gd name="connsiteY7" fmla="*/ 1671633 h 2154428"/>
              <a:gd name="connsiteX8" fmla="*/ 13348 w 1130762"/>
              <a:gd name="connsiteY8" fmla="*/ 853787 h 2154428"/>
              <a:gd name="connsiteX0" fmla="*/ 13348 w 1130762"/>
              <a:gd name="connsiteY0" fmla="*/ 853787 h 2154428"/>
              <a:gd name="connsiteX1" fmla="*/ 474843 w 1130762"/>
              <a:gd name="connsiteY1" fmla="*/ 16607 h 2154428"/>
              <a:gd name="connsiteX2" fmla="*/ 936600 w 1130762"/>
              <a:gd name="connsiteY2" fmla="*/ 358749 h 2154428"/>
              <a:gd name="connsiteX3" fmla="*/ 1129667 w 1130762"/>
              <a:gd name="connsiteY3" fmla="*/ 1051556 h 2154428"/>
              <a:gd name="connsiteX4" fmla="*/ 997318 w 1130762"/>
              <a:gd name="connsiteY4" fmla="*/ 1490299 h 2154428"/>
              <a:gd name="connsiteX5" fmla="*/ 837458 w 1130762"/>
              <a:gd name="connsiteY5" fmla="*/ 1843936 h 2154428"/>
              <a:gd name="connsiteX6" fmla="*/ 544478 w 1130762"/>
              <a:gd name="connsiteY6" fmla="*/ 2123854 h 2154428"/>
              <a:gd name="connsiteX7" fmla="*/ 512629 w 1130762"/>
              <a:gd name="connsiteY7" fmla="*/ 2131624 h 2154428"/>
              <a:gd name="connsiteX8" fmla="*/ 158639 w 1130762"/>
              <a:gd name="connsiteY8" fmla="*/ 1671633 h 2154428"/>
              <a:gd name="connsiteX9" fmla="*/ 13348 w 1130762"/>
              <a:gd name="connsiteY9" fmla="*/ 853787 h 2154428"/>
              <a:gd name="connsiteX0" fmla="*/ 13348 w 1130764"/>
              <a:gd name="connsiteY0" fmla="*/ 853787 h 2154428"/>
              <a:gd name="connsiteX1" fmla="*/ 474843 w 1130764"/>
              <a:gd name="connsiteY1" fmla="*/ 16607 h 2154428"/>
              <a:gd name="connsiteX2" fmla="*/ 936600 w 1130764"/>
              <a:gd name="connsiteY2" fmla="*/ 358749 h 2154428"/>
              <a:gd name="connsiteX3" fmla="*/ 1129667 w 1130764"/>
              <a:gd name="connsiteY3" fmla="*/ 1051556 h 2154428"/>
              <a:gd name="connsiteX4" fmla="*/ 1029168 w 1130764"/>
              <a:gd name="connsiteY4" fmla="*/ 1482528 h 2154428"/>
              <a:gd name="connsiteX5" fmla="*/ 837458 w 1130764"/>
              <a:gd name="connsiteY5" fmla="*/ 1843936 h 2154428"/>
              <a:gd name="connsiteX6" fmla="*/ 544478 w 1130764"/>
              <a:gd name="connsiteY6" fmla="*/ 2123854 h 2154428"/>
              <a:gd name="connsiteX7" fmla="*/ 512629 w 1130764"/>
              <a:gd name="connsiteY7" fmla="*/ 2131624 h 2154428"/>
              <a:gd name="connsiteX8" fmla="*/ 158639 w 1130764"/>
              <a:gd name="connsiteY8" fmla="*/ 1671633 h 2154428"/>
              <a:gd name="connsiteX9" fmla="*/ 13348 w 1130764"/>
              <a:gd name="connsiteY9" fmla="*/ 853787 h 2154428"/>
              <a:gd name="connsiteX0" fmla="*/ 13348 w 1130764"/>
              <a:gd name="connsiteY0" fmla="*/ 906715 h 2207356"/>
              <a:gd name="connsiteX1" fmla="*/ 474843 w 1130764"/>
              <a:gd name="connsiteY1" fmla="*/ 69535 h 2207356"/>
              <a:gd name="connsiteX2" fmla="*/ 640024 w 1130764"/>
              <a:gd name="connsiteY2" fmla="*/ 87030 h 2207356"/>
              <a:gd name="connsiteX3" fmla="*/ 936600 w 1130764"/>
              <a:gd name="connsiteY3" fmla="*/ 411677 h 2207356"/>
              <a:gd name="connsiteX4" fmla="*/ 1129667 w 1130764"/>
              <a:gd name="connsiteY4" fmla="*/ 1104484 h 2207356"/>
              <a:gd name="connsiteX5" fmla="*/ 1029168 w 1130764"/>
              <a:gd name="connsiteY5" fmla="*/ 1535456 h 2207356"/>
              <a:gd name="connsiteX6" fmla="*/ 837458 w 1130764"/>
              <a:gd name="connsiteY6" fmla="*/ 1896864 h 2207356"/>
              <a:gd name="connsiteX7" fmla="*/ 544478 w 1130764"/>
              <a:gd name="connsiteY7" fmla="*/ 2176782 h 2207356"/>
              <a:gd name="connsiteX8" fmla="*/ 512629 w 1130764"/>
              <a:gd name="connsiteY8" fmla="*/ 2184552 h 2207356"/>
              <a:gd name="connsiteX9" fmla="*/ 158639 w 1130764"/>
              <a:gd name="connsiteY9" fmla="*/ 1724561 h 2207356"/>
              <a:gd name="connsiteX10" fmla="*/ 13348 w 1130764"/>
              <a:gd name="connsiteY10" fmla="*/ 906715 h 2207356"/>
              <a:gd name="connsiteX0" fmla="*/ 13348 w 1130764"/>
              <a:gd name="connsiteY0" fmla="*/ 913533 h 2214174"/>
              <a:gd name="connsiteX1" fmla="*/ 474843 w 1130764"/>
              <a:gd name="connsiteY1" fmla="*/ 76353 h 2214174"/>
              <a:gd name="connsiteX2" fmla="*/ 671690 w 1130764"/>
              <a:gd name="connsiteY2" fmla="*/ 77189 h 2214174"/>
              <a:gd name="connsiteX3" fmla="*/ 936600 w 1130764"/>
              <a:gd name="connsiteY3" fmla="*/ 418495 h 2214174"/>
              <a:gd name="connsiteX4" fmla="*/ 1129667 w 1130764"/>
              <a:gd name="connsiteY4" fmla="*/ 1111302 h 2214174"/>
              <a:gd name="connsiteX5" fmla="*/ 1029168 w 1130764"/>
              <a:gd name="connsiteY5" fmla="*/ 1542274 h 2214174"/>
              <a:gd name="connsiteX6" fmla="*/ 837458 w 1130764"/>
              <a:gd name="connsiteY6" fmla="*/ 1903682 h 2214174"/>
              <a:gd name="connsiteX7" fmla="*/ 544478 w 1130764"/>
              <a:gd name="connsiteY7" fmla="*/ 2183600 h 2214174"/>
              <a:gd name="connsiteX8" fmla="*/ 512629 w 1130764"/>
              <a:gd name="connsiteY8" fmla="*/ 2191370 h 2214174"/>
              <a:gd name="connsiteX9" fmla="*/ 158639 w 1130764"/>
              <a:gd name="connsiteY9" fmla="*/ 1731379 h 2214174"/>
              <a:gd name="connsiteX10" fmla="*/ 13348 w 1130764"/>
              <a:gd name="connsiteY10" fmla="*/ 913533 h 2214174"/>
              <a:gd name="connsiteX0" fmla="*/ 13348 w 1130764"/>
              <a:gd name="connsiteY0" fmla="*/ 878938 h 2179579"/>
              <a:gd name="connsiteX1" fmla="*/ 235754 w 1130764"/>
              <a:gd name="connsiteY1" fmla="*/ 375257 h 2179579"/>
              <a:gd name="connsiteX2" fmla="*/ 474843 w 1130764"/>
              <a:gd name="connsiteY2" fmla="*/ 41758 h 2179579"/>
              <a:gd name="connsiteX3" fmla="*/ 671690 w 1130764"/>
              <a:gd name="connsiteY3" fmla="*/ 42594 h 2179579"/>
              <a:gd name="connsiteX4" fmla="*/ 936600 w 1130764"/>
              <a:gd name="connsiteY4" fmla="*/ 383900 h 2179579"/>
              <a:gd name="connsiteX5" fmla="*/ 1129667 w 1130764"/>
              <a:gd name="connsiteY5" fmla="*/ 1076707 h 2179579"/>
              <a:gd name="connsiteX6" fmla="*/ 1029168 w 1130764"/>
              <a:gd name="connsiteY6" fmla="*/ 1507679 h 2179579"/>
              <a:gd name="connsiteX7" fmla="*/ 837458 w 1130764"/>
              <a:gd name="connsiteY7" fmla="*/ 1869087 h 2179579"/>
              <a:gd name="connsiteX8" fmla="*/ 544478 w 1130764"/>
              <a:gd name="connsiteY8" fmla="*/ 2149005 h 2179579"/>
              <a:gd name="connsiteX9" fmla="*/ 512629 w 1130764"/>
              <a:gd name="connsiteY9" fmla="*/ 2156775 h 2179579"/>
              <a:gd name="connsiteX10" fmla="*/ 158639 w 1130764"/>
              <a:gd name="connsiteY10" fmla="*/ 1696784 h 2179579"/>
              <a:gd name="connsiteX11" fmla="*/ 13348 w 1130764"/>
              <a:gd name="connsiteY11" fmla="*/ 878938 h 2179579"/>
              <a:gd name="connsiteX0" fmla="*/ 643 w 1118059"/>
              <a:gd name="connsiteY0" fmla="*/ 879308 h 2179949"/>
              <a:gd name="connsiteX1" fmla="*/ 194718 w 1118059"/>
              <a:gd name="connsiteY1" fmla="*/ 381547 h 2179949"/>
              <a:gd name="connsiteX2" fmla="*/ 462138 w 1118059"/>
              <a:gd name="connsiteY2" fmla="*/ 42128 h 2179949"/>
              <a:gd name="connsiteX3" fmla="*/ 658985 w 1118059"/>
              <a:gd name="connsiteY3" fmla="*/ 42964 h 2179949"/>
              <a:gd name="connsiteX4" fmla="*/ 923895 w 1118059"/>
              <a:gd name="connsiteY4" fmla="*/ 384270 h 2179949"/>
              <a:gd name="connsiteX5" fmla="*/ 1116962 w 1118059"/>
              <a:gd name="connsiteY5" fmla="*/ 1077077 h 2179949"/>
              <a:gd name="connsiteX6" fmla="*/ 1016463 w 1118059"/>
              <a:gd name="connsiteY6" fmla="*/ 1508049 h 2179949"/>
              <a:gd name="connsiteX7" fmla="*/ 824753 w 1118059"/>
              <a:gd name="connsiteY7" fmla="*/ 1869457 h 2179949"/>
              <a:gd name="connsiteX8" fmla="*/ 531773 w 1118059"/>
              <a:gd name="connsiteY8" fmla="*/ 2149375 h 2179949"/>
              <a:gd name="connsiteX9" fmla="*/ 499924 w 1118059"/>
              <a:gd name="connsiteY9" fmla="*/ 2157145 h 2179949"/>
              <a:gd name="connsiteX10" fmla="*/ 145934 w 1118059"/>
              <a:gd name="connsiteY10" fmla="*/ 1697154 h 2179949"/>
              <a:gd name="connsiteX11" fmla="*/ 643 w 1118059"/>
              <a:gd name="connsiteY11" fmla="*/ 879308 h 2179949"/>
              <a:gd name="connsiteX0" fmla="*/ 643 w 1118059"/>
              <a:gd name="connsiteY0" fmla="*/ 880429 h 2181070"/>
              <a:gd name="connsiteX1" fmla="*/ 194718 w 1118059"/>
              <a:gd name="connsiteY1" fmla="*/ 382668 h 2181070"/>
              <a:gd name="connsiteX2" fmla="*/ 462138 w 1118059"/>
              <a:gd name="connsiteY2" fmla="*/ 43249 h 2181070"/>
              <a:gd name="connsiteX3" fmla="*/ 559280 w 1118059"/>
              <a:gd name="connsiteY3" fmla="*/ 4739 h 2181070"/>
              <a:gd name="connsiteX4" fmla="*/ 658985 w 1118059"/>
              <a:gd name="connsiteY4" fmla="*/ 44085 h 2181070"/>
              <a:gd name="connsiteX5" fmla="*/ 923895 w 1118059"/>
              <a:gd name="connsiteY5" fmla="*/ 385391 h 2181070"/>
              <a:gd name="connsiteX6" fmla="*/ 1116962 w 1118059"/>
              <a:gd name="connsiteY6" fmla="*/ 1078198 h 2181070"/>
              <a:gd name="connsiteX7" fmla="*/ 1016463 w 1118059"/>
              <a:gd name="connsiteY7" fmla="*/ 1509170 h 2181070"/>
              <a:gd name="connsiteX8" fmla="*/ 824753 w 1118059"/>
              <a:gd name="connsiteY8" fmla="*/ 1870578 h 2181070"/>
              <a:gd name="connsiteX9" fmla="*/ 531773 w 1118059"/>
              <a:gd name="connsiteY9" fmla="*/ 2150496 h 2181070"/>
              <a:gd name="connsiteX10" fmla="*/ 499924 w 1118059"/>
              <a:gd name="connsiteY10" fmla="*/ 2158266 h 2181070"/>
              <a:gd name="connsiteX11" fmla="*/ 145934 w 1118059"/>
              <a:gd name="connsiteY11" fmla="*/ 1698275 h 2181070"/>
              <a:gd name="connsiteX12" fmla="*/ 643 w 1118059"/>
              <a:gd name="connsiteY12" fmla="*/ 880429 h 2181070"/>
              <a:gd name="connsiteX0" fmla="*/ 643 w 1118059"/>
              <a:gd name="connsiteY0" fmla="*/ 906812 h 2207453"/>
              <a:gd name="connsiteX1" fmla="*/ 194718 w 1118059"/>
              <a:gd name="connsiteY1" fmla="*/ 409051 h 2207453"/>
              <a:gd name="connsiteX2" fmla="*/ 462138 w 1118059"/>
              <a:gd name="connsiteY2" fmla="*/ 69632 h 2207453"/>
              <a:gd name="connsiteX3" fmla="*/ 574043 w 1118059"/>
              <a:gd name="connsiteY3" fmla="*/ 6 h 2207453"/>
              <a:gd name="connsiteX4" fmla="*/ 658985 w 1118059"/>
              <a:gd name="connsiteY4" fmla="*/ 70468 h 2207453"/>
              <a:gd name="connsiteX5" fmla="*/ 923895 w 1118059"/>
              <a:gd name="connsiteY5" fmla="*/ 411774 h 2207453"/>
              <a:gd name="connsiteX6" fmla="*/ 1116962 w 1118059"/>
              <a:gd name="connsiteY6" fmla="*/ 1104581 h 2207453"/>
              <a:gd name="connsiteX7" fmla="*/ 1016463 w 1118059"/>
              <a:gd name="connsiteY7" fmla="*/ 1535553 h 2207453"/>
              <a:gd name="connsiteX8" fmla="*/ 824753 w 1118059"/>
              <a:gd name="connsiteY8" fmla="*/ 1896961 h 2207453"/>
              <a:gd name="connsiteX9" fmla="*/ 531773 w 1118059"/>
              <a:gd name="connsiteY9" fmla="*/ 2176879 h 2207453"/>
              <a:gd name="connsiteX10" fmla="*/ 499924 w 1118059"/>
              <a:gd name="connsiteY10" fmla="*/ 2184649 h 2207453"/>
              <a:gd name="connsiteX11" fmla="*/ 145934 w 1118059"/>
              <a:gd name="connsiteY11" fmla="*/ 1724658 h 2207453"/>
              <a:gd name="connsiteX12" fmla="*/ 643 w 1118059"/>
              <a:gd name="connsiteY12" fmla="*/ 906812 h 220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8059" h="2207453">
                <a:moveTo>
                  <a:pt x="643" y="906812"/>
                </a:moveTo>
                <a:cubicBezTo>
                  <a:pt x="8774" y="687544"/>
                  <a:pt x="117802" y="548581"/>
                  <a:pt x="194718" y="409051"/>
                </a:cubicBezTo>
                <a:cubicBezTo>
                  <a:pt x="271634" y="269521"/>
                  <a:pt x="398917" y="137806"/>
                  <a:pt x="462138" y="69632"/>
                </a:cubicBezTo>
                <a:cubicBezTo>
                  <a:pt x="525359" y="1458"/>
                  <a:pt x="541235" y="-133"/>
                  <a:pt x="574043" y="6"/>
                </a:cubicBezTo>
                <a:cubicBezTo>
                  <a:pt x="606851" y="145"/>
                  <a:pt x="598216" y="7026"/>
                  <a:pt x="658985" y="70468"/>
                </a:cubicBezTo>
                <a:cubicBezTo>
                  <a:pt x="719754" y="133910"/>
                  <a:pt x="842288" y="242198"/>
                  <a:pt x="923895" y="411774"/>
                </a:cubicBezTo>
                <a:cubicBezTo>
                  <a:pt x="1016521" y="588460"/>
                  <a:pt x="1130459" y="868375"/>
                  <a:pt x="1116962" y="1104581"/>
                </a:cubicBezTo>
                <a:cubicBezTo>
                  <a:pt x="1127082" y="1293172"/>
                  <a:pt x="1065164" y="1403490"/>
                  <a:pt x="1016463" y="1535553"/>
                </a:cubicBezTo>
                <a:cubicBezTo>
                  <a:pt x="967762" y="1667616"/>
                  <a:pt x="900226" y="1791368"/>
                  <a:pt x="824753" y="1896961"/>
                </a:cubicBezTo>
                <a:cubicBezTo>
                  <a:pt x="749280" y="2002554"/>
                  <a:pt x="607912" y="2146556"/>
                  <a:pt x="531773" y="2176879"/>
                </a:cubicBezTo>
                <a:cubicBezTo>
                  <a:pt x="455634" y="2207202"/>
                  <a:pt x="539764" y="2223476"/>
                  <a:pt x="499924" y="2184649"/>
                </a:cubicBezTo>
                <a:cubicBezTo>
                  <a:pt x="460084" y="2145822"/>
                  <a:pt x="229147" y="1937631"/>
                  <a:pt x="145934" y="1724658"/>
                </a:cubicBezTo>
                <a:cubicBezTo>
                  <a:pt x="62721" y="1511685"/>
                  <a:pt x="-7488" y="1126080"/>
                  <a:pt x="643" y="906812"/>
                </a:cubicBezTo>
                <a:close/>
              </a:path>
            </a:pathLst>
          </a:custGeom>
          <a:solidFill>
            <a:srgbClr val="5B9BD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715683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Oval 56">
            <a:extLst>
              <a:ext uri="{FF2B5EF4-FFF2-40B4-BE49-F238E27FC236}">
                <a16:creationId xmlns:a16="http://schemas.microsoft.com/office/drawing/2014/main" id="{14BB5EE1-4490-4889-9A4F-4A10325A81BB}"/>
              </a:ext>
            </a:extLst>
          </p:cNvPr>
          <p:cNvSpPr/>
          <p:nvPr/>
        </p:nvSpPr>
        <p:spPr>
          <a:xfrm>
            <a:off x="3305411" y="2076710"/>
            <a:ext cx="2883117" cy="2793298"/>
          </a:xfrm>
          <a:prstGeom prst="ellipse">
            <a:avLst/>
          </a:prstGeom>
          <a:solidFill>
            <a:srgbClr val="FF99FF">
              <a:alpha val="30196"/>
            </a:srgbClr>
          </a:solid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2571B2F-6DCB-4CC2-9F6F-FCE61A33DB20}"/>
              </a:ext>
            </a:extLst>
          </p:cNvPr>
          <p:cNvSpPr>
            <a:spLocks noGrp="1"/>
          </p:cNvSpPr>
          <p:nvPr>
            <p:ph type="title"/>
          </p:nvPr>
        </p:nvSpPr>
        <p:spPr>
          <a:xfrm>
            <a:off x="362014" y="-150541"/>
            <a:ext cx="10515600" cy="1384419"/>
          </a:xfrm>
        </p:spPr>
        <p:txBody>
          <a:bodyPr>
            <a:normAutofit/>
          </a:bodyPr>
          <a:lstStyle/>
          <a:p>
            <a:r>
              <a:rPr lang="en-US" dirty="0"/>
              <a:t>Now Suppose Stores A&amp;B Both Raise Prices: </a:t>
            </a:r>
            <a:br>
              <a:rPr lang="en-US" dirty="0"/>
            </a:br>
            <a:r>
              <a:rPr lang="en-US" i="1" dirty="0"/>
              <a:t>Will the SSNIP Be Profitable?</a:t>
            </a:r>
          </a:p>
        </p:txBody>
      </p:sp>
      <p:sp>
        <p:nvSpPr>
          <p:cNvPr id="3" name="Content Placeholder 2">
            <a:extLst>
              <a:ext uri="{FF2B5EF4-FFF2-40B4-BE49-F238E27FC236}">
                <a16:creationId xmlns:a16="http://schemas.microsoft.com/office/drawing/2014/main" id="{B71128C8-24E4-4B9F-B02C-B619AC164FA0}"/>
              </a:ext>
            </a:extLst>
          </p:cNvPr>
          <p:cNvSpPr>
            <a:spLocks noGrp="1"/>
          </p:cNvSpPr>
          <p:nvPr>
            <p:ph idx="1"/>
          </p:nvPr>
        </p:nvSpPr>
        <p:spPr>
          <a:xfrm>
            <a:off x="838200" y="1469204"/>
            <a:ext cx="10515600" cy="4707759"/>
          </a:xfrm>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1CE8DF6D-C647-44BA-95C7-7FDE0B7A9C5F}"/>
              </a:ext>
            </a:extLst>
          </p:cNvPr>
          <p:cNvSpPr>
            <a:spLocks noGrp="1"/>
          </p:cNvSpPr>
          <p:nvPr>
            <p:ph type="sldNum" sz="quarter" idx="12"/>
          </p:nvPr>
        </p:nvSpPr>
        <p:spPr/>
        <p:txBody>
          <a:bodyPr/>
          <a:lstStyle/>
          <a:p>
            <a:fld id="{A3FA0A93-60EE-4E9D-852F-604094E61050}" type="slidenum">
              <a:rPr lang="en-US" smtClean="0"/>
              <a:t>63</a:t>
            </a:fld>
            <a:endParaRPr lang="en-US" dirty="0"/>
          </a:p>
        </p:txBody>
      </p:sp>
      <p:sp>
        <p:nvSpPr>
          <p:cNvPr id="6" name="TextBox 5">
            <a:extLst>
              <a:ext uri="{FF2B5EF4-FFF2-40B4-BE49-F238E27FC236}">
                <a16:creationId xmlns:a16="http://schemas.microsoft.com/office/drawing/2014/main" id="{0CFE1DC9-CF7A-4408-9A4C-C66AE3F220B0}"/>
              </a:ext>
            </a:extLst>
          </p:cNvPr>
          <p:cNvSpPr txBox="1"/>
          <p:nvPr/>
        </p:nvSpPr>
        <p:spPr>
          <a:xfrm>
            <a:off x="4746970" y="3342220"/>
            <a:ext cx="758525" cy="400110"/>
          </a:xfrm>
          <a:prstGeom prst="rect">
            <a:avLst/>
          </a:prstGeom>
          <a:noFill/>
        </p:spPr>
        <p:txBody>
          <a:bodyPr wrap="square" rtlCol="0">
            <a:spAutoFit/>
          </a:bodyPr>
          <a:lstStyle/>
          <a:p>
            <a:r>
              <a:rPr lang="en-US" sz="2000" b="1" i="1" dirty="0">
                <a:solidFill>
                  <a:srgbClr val="C00000"/>
                </a:solidFill>
              </a:rPr>
              <a:t>CD</a:t>
            </a:r>
          </a:p>
        </p:txBody>
      </p:sp>
      <p:sp>
        <p:nvSpPr>
          <p:cNvPr id="12" name="TextBox 11">
            <a:extLst>
              <a:ext uri="{FF2B5EF4-FFF2-40B4-BE49-F238E27FC236}">
                <a16:creationId xmlns:a16="http://schemas.microsoft.com/office/drawing/2014/main" id="{CA18E792-E890-4D37-9053-9438928DFCEF}"/>
              </a:ext>
            </a:extLst>
          </p:cNvPr>
          <p:cNvSpPr txBox="1"/>
          <p:nvPr/>
        </p:nvSpPr>
        <p:spPr>
          <a:xfrm>
            <a:off x="2757344" y="2244569"/>
            <a:ext cx="133564" cy="400110"/>
          </a:xfrm>
          <a:prstGeom prst="rect">
            <a:avLst/>
          </a:prstGeom>
          <a:noFill/>
        </p:spPr>
        <p:txBody>
          <a:bodyPr wrap="square" rtlCol="0">
            <a:spAutoFit/>
          </a:bodyPr>
          <a:lstStyle/>
          <a:p>
            <a:r>
              <a:rPr lang="en-US" sz="2000" b="1" dirty="0"/>
              <a:t>A</a:t>
            </a:r>
          </a:p>
        </p:txBody>
      </p:sp>
      <p:sp>
        <p:nvSpPr>
          <p:cNvPr id="14" name="TextBox 13">
            <a:extLst>
              <a:ext uri="{FF2B5EF4-FFF2-40B4-BE49-F238E27FC236}">
                <a16:creationId xmlns:a16="http://schemas.microsoft.com/office/drawing/2014/main" id="{617D445C-9550-495D-AB8F-11C06065FF70}"/>
              </a:ext>
            </a:extLst>
          </p:cNvPr>
          <p:cNvSpPr txBox="1"/>
          <p:nvPr/>
        </p:nvSpPr>
        <p:spPr>
          <a:xfrm>
            <a:off x="2963072" y="2241457"/>
            <a:ext cx="89042" cy="400110"/>
          </a:xfrm>
          <a:prstGeom prst="rect">
            <a:avLst/>
          </a:prstGeom>
          <a:noFill/>
        </p:spPr>
        <p:txBody>
          <a:bodyPr wrap="square" rtlCol="0">
            <a:spAutoFit/>
          </a:bodyPr>
          <a:lstStyle/>
          <a:p>
            <a:r>
              <a:rPr lang="en-US" sz="2000" b="1" dirty="0"/>
              <a:t>B</a:t>
            </a:r>
          </a:p>
        </p:txBody>
      </p:sp>
      <p:sp>
        <p:nvSpPr>
          <p:cNvPr id="39" name="TextBox 38">
            <a:extLst>
              <a:ext uri="{FF2B5EF4-FFF2-40B4-BE49-F238E27FC236}">
                <a16:creationId xmlns:a16="http://schemas.microsoft.com/office/drawing/2014/main" id="{AF21F924-7027-401B-BD5B-5157127847C2}"/>
              </a:ext>
            </a:extLst>
          </p:cNvPr>
          <p:cNvSpPr txBox="1"/>
          <p:nvPr/>
        </p:nvSpPr>
        <p:spPr>
          <a:xfrm>
            <a:off x="10403860" y="3820476"/>
            <a:ext cx="299244" cy="707886"/>
          </a:xfrm>
          <a:prstGeom prst="rect">
            <a:avLst/>
          </a:prstGeom>
          <a:noFill/>
        </p:spPr>
        <p:txBody>
          <a:bodyPr wrap="square" rtlCol="0">
            <a:spAutoFit/>
          </a:bodyPr>
          <a:lstStyle/>
          <a:p>
            <a:endParaRPr lang="en-US" sz="2000" b="1" dirty="0"/>
          </a:p>
          <a:p>
            <a:endParaRPr lang="en-US" sz="2000" b="1" dirty="0"/>
          </a:p>
        </p:txBody>
      </p:sp>
      <p:sp>
        <p:nvSpPr>
          <p:cNvPr id="41" name="Oval 40">
            <a:extLst>
              <a:ext uri="{FF2B5EF4-FFF2-40B4-BE49-F238E27FC236}">
                <a16:creationId xmlns:a16="http://schemas.microsoft.com/office/drawing/2014/main" id="{F4B87D99-2E37-4847-9EB9-83FF61B4360D}"/>
              </a:ext>
            </a:extLst>
          </p:cNvPr>
          <p:cNvSpPr/>
          <p:nvPr/>
        </p:nvSpPr>
        <p:spPr>
          <a:xfrm>
            <a:off x="1730289" y="1285531"/>
            <a:ext cx="2883117" cy="2793298"/>
          </a:xfrm>
          <a:prstGeom prst="ellipse">
            <a:avLst/>
          </a:prstGeom>
          <a:solidFill>
            <a:schemeClr val="accent2">
              <a:lumMod val="60000"/>
              <a:lumOff val="40000"/>
              <a:alpha val="23137"/>
            </a:schemeClr>
          </a:solidFill>
          <a:ln w="19050">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BBFE170E-AE39-4C53-BC83-58AECAA46ECF}"/>
              </a:ext>
            </a:extLst>
          </p:cNvPr>
          <p:cNvSpPr txBox="1"/>
          <p:nvPr/>
        </p:nvSpPr>
        <p:spPr>
          <a:xfrm>
            <a:off x="6480175" y="974020"/>
            <a:ext cx="4469603" cy="4524315"/>
          </a:xfrm>
          <a:prstGeom prst="rect">
            <a:avLst/>
          </a:prstGeom>
          <a:noFill/>
          <a:ln w="28575">
            <a:solidFill>
              <a:srgbClr val="0070C0"/>
            </a:solidFill>
          </a:ln>
        </p:spPr>
        <p:txBody>
          <a:bodyPr wrap="square">
            <a:spAutoFit/>
          </a:bodyPr>
          <a:lstStyle/>
          <a:p>
            <a:r>
              <a:rPr lang="en-US" dirty="0">
                <a:solidFill>
                  <a:srgbClr val="C00000"/>
                </a:solidFill>
              </a:rPr>
              <a:t>If Stores A &amp; B both raise price by a SSNIP</a:t>
            </a:r>
            <a:r>
              <a:rPr lang="en-US" dirty="0"/>
              <a:t>, they will lose the customers who are located in the remaining part of the Blue Football shaded area, who now will no longer be willing to drive to AB.    </a:t>
            </a:r>
          </a:p>
          <a:p>
            <a:endParaRPr lang="en-US" dirty="0"/>
          </a:p>
          <a:p>
            <a:r>
              <a:rPr lang="en-US" dirty="0"/>
              <a:t>If that is a high enough percentage of their customers, the SSNIP will not be profitable and an AB-only market definition would be rejected.  Then, the market then would be expanded to include Stores C&amp;D</a:t>
            </a:r>
            <a:br>
              <a:rPr lang="en-US" dirty="0"/>
            </a:br>
            <a:endParaRPr lang="en-US" b="1" i="1" dirty="0">
              <a:solidFill>
                <a:srgbClr val="0070C0"/>
              </a:solidFill>
            </a:endParaRPr>
          </a:p>
          <a:p>
            <a:r>
              <a:rPr lang="en-US" b="1" i="1" dirty="0">
                <a:solidFill>
                  <a:srgbClr val="0070C0"/>
                </a:solidFill>
              </a:rPr>
              <a:t>FTC typically assumes grocery store markets to be 3–5-mile circles around suburban stores</a:t>
            </a:r>
          </a:p>
          <a:p>
            <a:endParaRPr lang="en-US" dirty="0"/>
          </a:p>
        </p:txBody>
      </p:sp>
      <p:sp>
        <p:nvSpPr>
          <p:cNvPr id="5" name="Oval 4">
            <a:extLst>
              <a:ext uri="{FF2B5EF4-FFF2-40B4-BE49-F238E27FC236}">
                <a16:creationId xmlns:a16="http://schemas.microsoft.com/office/drawing/2014/main" id="{47681A7B-8328-4F68-9F03-20EBC4DF2B4E}"/>
              </a:ext>
            </a:extLst>
          </p:cNvPr>
          <p:cNvSpPr/>
          <p:nvPr/>
        </p:nvSpPr>
        <p:spPr>
          <a:xfrm rot="1664902">
            <a:off x="3399702" y="1994511"/>
            <a:ext cx="1118059" cy="2207453"/>
          </a:xfrm>
          <a:custGeom>
            <a:avLst/>
            <a:gdLst>
              <a:gd name="connsiteX0" fmla="*/ 0 w 1048214"/>
              <a:gd name="connsiteY0" fmla="*/ 991413 h 1982826"/>
              <a:gd name="connsiteX1" fmla="*/ 524107 w 1048214"/>
              <a:gd name="connsiteY1" fmla="*/ 0 h 1982826"/>
              <a:gd name="connsiteX2" fmla="*/ 1048214 w 1048214"/>
              <a:gd name="connsiteY2" fmla="*/ 991413 h 1982826"/>
              <a:gd name="connsiteX3" fmla="*/ 524107 w 1048214"/>
              <a:gd name="connsiteY3" fmla="*/ 1982826 h 1982826"/>
              <a:gd name="connsiteX4" fmla="*/ 0 w 1048214"/>
              <a:gd name="connsiteY4" fmla="*/ 991413 h 1982826"/>
              <a:gd name="connsiteX0" fmla="*/ 10 w 1048224"/>
              <a:gd name="connsiteY0" fmla="*/ 1055662 h 2047075"/>
              <a:gd name="connsiteX1" fmla="*/ 535238 w 1048224"/>
              <a:gd name="connsiteY1" fmla="*/ 0 h 2047075"/>
              <a:gd name="connsiteX2" fmla="*/ 1048224 w 1048224"/>
              <a:gd name="connsiteY2" fmla="*/ 1055662 h 2047075"/>
              <a:gd name="connsiteX3" fmla="*/ 524117 w 1048224"/>
              <a:gd name="connsiteY3" fmla="*/ 2047075 h 2047075"/>
              <a:gd name="connsiteX4" fmla="*/ 10 w 1048224"/>
              <a:gd name="connsiteY4" fmla="*/ 1055662 h 2047075"/>
              <a:gd name="connsiteX0" fmla="*/ 230 w 1048444"/>
              <a:gd name="connsiteY0" fmla="*/ 1055662 h 2044291"/>
              <a:gd name="connsiteX1" fmla="*/ 535458 w 1048444"/>
              <a:gd name="connsiteY1" fmla="*/ 0 h 2044291"/>
              <a:gd name="connsiteX2" fmla="*/ 1048444 w 1048444"/>
              <a:gd name="connsiteY2" fmla="*/ 1055662 h 2044291"/>
              <a:gd name="connsiteX3" fmla="*/ 486935 w 1048444"/>
              <a:gd name="connsiteY3" fmla="*/ 2044291 h 2044291"/>
              <a:gd name="connsiteX4" fmla="*/ 230 w 1048444"/>
              <a:gd name="connsiteY4" fmla="*/ 1055662 h 2044291"/>
              <a:gd name="connsiteX0" fmla="*/ 230 w 1048448"/>
              <a:gd name="connsiteY0" fmla="*/ 1055662 h 2167968"/>
              <a:gd name="connsiteX1" fmla="*/ 535458 w 1048448"/>
              <a:gd name="connsiteY1" fmla="*/ 0 h 2167968"/>
              <a:gd name="connsiteX2" fmla="*/ 1048444 w 1048448"/>
              <a:gd name="connsiteY2" fmla="*/ 1055662 h 2167968"/>
              <a:gd name="connsiteX3" fmla="*/ 545112 w 1048448"/>
              <a:gd name="connsiteY3" fmla="*/ 2044466 h 2167968"/>
              <a:gd name="connsiteX4" fmla="*/ 486935 w 1048448"/>
              <a:gd name="connsiteY4" fmla="*/ 2044291 h 2167968"/>
              <a:gd name="connsiteX5" fmla="*/ 230 w 1048448"/>
              <a:gd name="connsiteY5" fmla="*/ 1055662 h 2167968"/>
              <a:gd name="connsiteX0" fmla="*/ 134 w 1048360"/>
              <a:gd name="connsiteY0" fmla="*/ 1055662 h 2093589"/>
              <a:gd name="connsiteX1" fmla="*/ 535362 w 1048360"/>
              <a:gd name="connsiteY1" fmla="*/ 0 h 2093589"/>
              <a:gd name="connsiteX2" fmla="*/ 1048348 w 1048360"/>
              <a:gd name="connsiteY2" fmla="*/ 1055662 h 2093589"/>
              <a:gd name="connsiteX3" fmla="*/ 798911 w 1048360"/>
              <a:gd name="connsiteY3" fmla="*/ 1852495 h 2093589"/>
              <a:gd name="connsiteX4" fmla="*/ 486839 w 1048360"/>
              <a:gd name="connsiteY4" fmla="*/ 2044291 h 2093589"/>
              <a:gd name="connsiteX5" fmla="*/ 134 w 1048360"/>
              <a:gd name="connsiteY5" fmla="*/ 1055662 h 2093589"/>
              <a:gd name="connsiteX0" fmla="*/ 7028 w 1055254"/>
              <a:gd name="connsiteY0" fmla="*/ 1055662 h 1988775"/>
              <a:gd name="connsiteX1" fmla="*/ 542256 w 1055254"/>
              <a:gd name="connsiteY1" fmla="*/ 0 h 1988775"/>
              <a:gd name="connsiteX2" fmla="*/ 1055242 w 1055254"/>
              <a:gd name="connsiteY2" fmla="*/ 1055662 h 1988775"/>
              <a:gd name="connsiteX3" fmla="*/ 805805 w 1055254"/>
              <a:gd name="connsiteY3" fmla="*/ 1852495 h 1988775"/>
              <a:gd name="connsiteX4" fmla="*/ 273783 w 1055254"/>
              <a:gd name="connsiteY4" fmla="*/ 1899453 h 1988775"/>
              <a:gd name="connsiteX5" fmla="*/ 7028 w 1055254"/>
              <a:gd name="connsiteY5" fmla="*/ 1055662 h 1988775"/>
              <a:gd name="connsiteX0" fmla="*/ 7028 w 1055253"/>
              <a:gd name="connsiteY0" fmla="*/ 1055662 h 2004295"/>
              <a:gd name="connsiteX1" fmla="*/ 542256 w 1055253"/>
              <a:gd name="connsiteY1" fmla="*/ 0 h 2004295"/>
              <a:gd name="connsiteX2" fmla="*/ 1055242 w 1055253"/>
              <a:gd name="connsiteY2" fmla="*/ 1055662 h 2004295"/>
              <a:gd name="connsiteX3" fmla="*/ 805805 w 1055253"/>
              <a:gd name="connsiteY3" fmla="*/ 1852495 h 2004295"/>
              <a:gd name="connsiteX4" fmla="*/ 534701 w 1055253"/>
              <a:gd name="connsiteY4" fmla="*/ 1986136 h 2004295"/>
              <a:gd name="connsiteX5" fmla="*/ 273783 w 1055253"/>
              <a:gd name="connsiteY5" fmla="*/ 1899453 h 2004295"/>
              <a:gd name="connsiteX6" fmla="*/ 7028 w 1055253"/>
              <a:gd name="connsiteY6" fmla="*/ 1055662 h 2004295"/>
              <a:gd name="connsiteX0" fmla="*/ 5869 w 1054094"/>
              <a:gd name="connsiteY0" fmla="*/ 1055662 h 2071551"/>
              <a:gd name="connsiteX1" fmla="*/ 541097 w 1054094"/>
              <a:gd name="connsiteY1" fmla="*/ 0 h 2071551"/>
              <a:gd name="connsiteX2" fmla="*/ 1054083 w 1054094"/>
              <a:gd name="connsiteY2" fmla="*/ 1055662 h 2071551"/>
              <a:gd name="connsiteX3" fmla="*/ 804646 w 1054094"/>
              <a:gd name="connsiteY3" fmla="*/ 1852495 h 2071551"/>
              <a:gd name="connsiteX4" fmla="*/ 537045 w 1054094"/>
              <a:gd name="connsiteY4" fmla="*/ 2069646 h 2071551"/>
              <a:gd name="connsiteX5" fmla="*/ 272624 w 1054094"/>
              <a:gd name="connsiteY5" fmla="*/ 1899453 h 2071551"/>
              <a:gd name="connsiteX6" fmla="*/ 5869 w 1054094"/>
              <a:gd name="connsiteY6" fmla="*/ 1055662 h 2071551"/>
              <a:gd name="connsiteX0" fmla="*/ 5869 w 1054094"/>
              <a:gd name="connsiteY0" fmla="*/ 1055662 h 2071551"/>
              <a:gd name="connsiteX1" fmla="*/ 541097 w 1054094"/>
              <a:gd name="connsiteY1" fmla="*/ 0 h 2071551"/>
              <a:gd name="connsiteX2" fmla="*/ 1054083 w 1054094"/>
              <a:gd name="connsiteY2" fmla="*/ 1055662 h 2071551"/>
              <a:gd name="connsiteX3" fmla="*/ 804646 w 1054094"/>
              <a:gd name="connsiteY3" fmla="*/ 1852495 h 2071551"/>
              <a:gd name="connsiteX4" fmla="*/ 537045 w 1054094"/>
              <a:gd name="connsiteY4" fmla="*/ 2069646 h 2071551"/>
              <a:gd name="connsiteX5" fmla="*/ 272624 w 1054094"/>
              <a:gd name="connsiteY5" fmla="*/ 1899453 h 2071551"/>
              <a:gd name="connsiteX6" fmla="*/ 5869 w 1054094"/>
              <a:gd name="connsiteY6" fmla="*/ 1055662 h 2071551"/>
              <a:gd name="connsiteX0" fmla="*/ 5778 w 1054003"/>
              <a:gd name="connsiteY0" fmla="*/ 1055662 h 2133068"/>
              <a:gd name="connsiteX1" fmla="*/ 541006 w 1054003"/>
              <a:gd name="connsiteY1" fmla="*/ 0 h 2133068"/>
              <a:gd name="connsiteX2" fmla="*/ 1053992 w 1054003"/>
              <a:gd name="connsiteY2" fmla="*/ 1055662 h 2133068"/>
              <a:gd name="connsiteX3" fmla="*/ 804555 w 1054003"/>
              <a:gd name="connsiteY3" fmla="*/ 1852495 h 2133068"/>
              <a:gd name="connsiteX4" fmla="*/ 511575 w 1054003"/>
              <a:gd name="connsiteY4" fmla="*/ 2132413 h 2133068"/>
              <a:gd name="connsiteX5" fmla="*/ 272533 w 1054003"/>
              <a:gd name="connsiteY5" fmla="*/ 1899453 h 2133068"/>
              <a:gd name="connsiteX6" fmla="*/ 5778 w 1054003"/>
              <a:gd name="connsiteY6" fmla="*/ 1055662 h 2133068"/>
              <a:gd name="connsiteX0" fmla="*/ 5778 w 1054003"/>
              <a:gd name="connsiteY0" fmla="*/ 1055662 h 2138572"/>
              <a:gd name="connsiteX1" fmla="*/ 541006 w 1054003"/>
              <a:gd name="connsiteY1" fmla="*/ 0 h 2138572"/>
              <a:gd name="connsiteX2" fmla="*/ 1053992 w 1054003"/>
              <a:gd name="connsiteY2" fmla="*/ 1055662 h 2138572"/>
              <a:gd name="connsiteX3" fmla="*/ 804555 w 1054003"/>
              <a:gd name="connsiteY3" fmla="*/ 1852495 h 2138572"/>
              <a:gd name="connsiteX4" fmla="*/ 511575 w 1054003"/>
              <a:gd name="connsiteY4" fmla="*/ 2132413 h 2138572"/>
              <a:gd name="connsiteX5" fmla="*/ 347722 w 1054003"/>
              <a:gd name="connsiteY5" fmla="*/ 2034431 h 2138572"/>
              <a:gd name="connsiteX6" fmla="*/ 272533 w 1054003"/>
              <a:gd name="connsiteY6" fmla="*/ 1899453 h 2138572"/>
              <a:gd name="connsiteX7" fmla="*/ 5778 w 1054003"/>
              <a:gd name="connsiteY7" fmla="*/ 1055662 h 2138572"/>
              <a:gd name="connsiteX0" fmla="*/ 5667 w 1053892"/>
              <a:gd name="connsiteY0" fmla="*/ 1055662 h 2162987"/>
              <a:gd name="connsiteX1" fmla="*/ 540895 w 1053892"/>
              <a:gd name="connsiteY1" fmla="*/ 0 h 2162987"/>
              <a:gd name="connsiteX2" fmla="*/ 1053881 w 1053892"/>
              <a:gd name="connsiteY2" fmla="*/ 1055662 h 2162987"/>
              <a:gd name="connsiteX3" fmla="*/ 804444 w 1053892"/>
              <a:gd name="connsiteY3" fmla="*/ 1852495 h 2162987"/>
              <a:gd name="connsiteX4" fmla="*/ 511464 w 1053892"/>
              <a:gd name="connsiteY4" fmla="*/ 2132413 h 2162987"/>
              <a:gd name="connsiteX5" fmla="*/ 479615 w 1053892"/>
              <a:gd name="connsiteY5" fmla="*/ 2140183 h 2162987"/>
              <a:gd name="connsiteX6" fmla="*/ 272422 w 1053892"/>
              <a:gd name="connsiteY6" fmla="*/ 1899453 h 2162987"/>
              <a:gd name="connsiteX7" fmla="*/ 5667 w 1053892"/>
              <a:gd name="connsiteY7" fmla="*/ 1055662 h 2162987"/>
              <a:gd name="connsiteX0" fmla="*/ 21875 w 1070100"/>
              <a:gd name="connsiteY0" fmla="*/ 1055662 h 2162987"/>
              <a:gd name="connsiteX1" fmla="*/ 557103 w 1070100"/>
              <a:gd name="connsiteY1" fmla="*/ 0 h 2162987"/>
              <a:gd name="connsiteX2" fmla="*/ 1070089 w 1070100"/>
              <a:gd name="connsiteY2" fmla="*/ 1055662 h 2162987"/>
              <a:gd name="connsiteX3" fmla="*/ 820652 w 1070100"/>
              <a:gd name="connsiteY3" fmla="*/ 1852495 h 2162987"/>
              <a:gd name="connsiteX4" fmla="*/ 527672 w 1070100"/>
              <a:gd name="connsiteY4" fmla="*/ 2132413 h 2162987"/>
              <a:gd name="connsiteX5" fmla="*/ 495823 w 1070100"/>
              <a:gd name="connsiteY5" fmla="*/ 2140183 h 2162987"/>
              <a:gd name="connsiteX6" fmla="*/ 141833 w 1070100"/>
              <a:gd name="connsiteY6" fmla="*/ 1680192 h 2162987"/>
              <a:gd name="connsiteX7" fmla="*/ 21875 w 1070100"/>
              <a:gd name="connsiteY7" fmla="*/ 1055662 h 2162987"/>
              <a:gd name="connsiteX0" fmla="*/ 19461 w 1093019"/>
              <a:gd name="connsiteY0" fmla="*/ 863565 h 2164206"/>
              <a:gd name="connsiteX1" fmla="*/ 580022 w 1093019"/>
              <a:gd name="connsiteY1" fmla="*/ 1219 h 2164206"/>
              <a:gd name="connsiteX2" fmla="*/ 1093008 w 1093019"/>
              <a:gd name="connsiteY2" fmla="*/ 1056881 h 2164206"/>
              <a:gd name="connsiteX3" fmla="*/ 843571 w 1093019"/>
              <a:gd name="connsiteY3" fmla="*/ 1853714 h 2164206"/>
              <a:gd name="connsiteX4" fmla="*/ 550591 w 1093019"/>
              <a:gd name="connsiteY4" fmla="*/ 2133632 h 2164206"/>
              <a:gd name="connsiteX5" fmla="*/ 518742 w 1093019"/>
              <a:gd name="connsiteY5" fmla="*/ 2141402 h 2164206"/>
              <a:gd name="connsiteX6" fmla="*/ 164752 w 1093019"/>
              <a:gd name="connsiteY6" fmla="*/ 1681411 h 2164206"/>
              <a:gd name="connsiteX7" fmla="*/ 19461 w 1093019"/>
              <a:gd name="connsiteY7" fmla="*/ 863565 h 2164206"/>
              <a:gd name="connsiteX0" fmla="*/ 19461 w 1135789"/>
              <a:gd name="connsiteY0" fmla="*/ 863619 h 2164260"/>
              <a:gd name="connsiteX1" fmla="*/ 580022 w 1135789"/>
              <a:gd name="connsiteY1" fmla="*/ 1273 h 2164260"/>
              <a:gd name="connsiteX2" fmla="*/ 1135780 w 1135789"/>
              <a:gd name="connsiteY2" fmla="*/ 1061388 h 2164260"/>
              <a:gd name="connsiteX3" fmla="*/ 843571 w 1135789"/>
              <a:gd name="connsiteY3" fmla="*/ 1853768 h 2164260"/>
              <a:gd name="connsiteX4" fmla="*/ 550591 w 1135789"/>
              <a:gd name="connsiteY4" fmla="*/ 2133686 h 2164260"/>
              <a:gd name="connsiteX5" fmla="*/ 518742 w 1135789"/>
              <a:gd name="connsiteY5" fmla="*/ 2141456 h 2164260"/>
              <a:gd name="connsiteX6" fmla="*/ 164752 w 1135789"/>
              <a:gd name="connsiteY6" fmla="*/ 1681465 h 2164260"/>
              <a:gd name="connsiteX7" fmla="*/ 19461 w 1135789"/>
              <a:gd name="connsiteY7" fmla="*/ 863619 h 2164260"/>
              <a:gd name="connsiteX0" fmla="*/ 19461 w 1136737"/>
              <a:gd name="connsiteY0" fmla="*/ 872252 h 2172893"/>
              <a:gd name="connsiteX1" fmla="*/ 580022 w 1136737"/>
              <a:gd name="connsiteY1" fmla="*/ 9906 h 2172893"/>
              <a:gd name="connsiteX2" fmla="*/ 924554 w 1136737"/>
              <a:gd name="connsiteY2" fmla="*/ 445165 h 2172893"/>
              <a:gd name="connsiteX3" fmla="*/ 1135780 w 1136737"/>
              <a:gd name="connsiteY3" fmla="*/ 1070021 h 2172893"/>
              <a:gd name="connsiteX4" fmla="*/ 843571 w 1136737"/>
              <a:gd name="connsiteY4" fmla="*/ 1862401 h 2172893"/>
              <a:gd name="connsiteX5" fmla="*/ 550591 w 1136737"/>
              <a:gd name="connsiteY5" fmla="*/ 2142319 h 2172893"/>
              <a:gd name="connsiteX6" fmla="*/ 518742 w 1136737"/>
              <a:gd name="connsiteY6" fmla="*/ 2150089 h 2172893"/>
              <a:gd name="connsiteX7" fmla="*/ 164752 w 1136737"/>
              <a:gd name="connsiteY7" fmla="*/ 1690098 h 2172893"/>
              <a:gd name="connsiteX8" fmla="*/ 19461 w 1136737"/>
              <a:gd name="connsiteY8" fmla="*/ 872252 h 2172893"/>
              <a:gd name="connsiteX0" fmla="*/ 19461 w 1136875"/>
              <a:gd name="connsiteY0" fmla="*/ 877499 h 2178140"/>
              <a:gd name="connsiteX1" fmla="*/ 580022 w 1136875"/>
              <a:gd name="connsiteY1" fmla="*/ 15153 h 2178140"/>
              <a:gd name="connsiteX2" fmla="*/ 942713 w 1136875"/>
              <a:gd name="connsiteY2" fmla="*/ 382461 h 2178140"/>
              <a:gd name="connsiteX3" fmla="*/ 1135780 w 1136875"/>
              <a:gd name="connsiteY3" fmla="*/ 1075268 h 2178140"/>
              <a:gd name="connsiteX4" fmla="*/ 843571 w 1136875"/>
              <a:gd name="connsiteY4" fmla="*/ 1867648 h 2178140"/>
              <a:gd name="connsiteX5" fmla="*/ 550591 w 1136875"/>
              <a:gd name="connsiteY5" fmla="*/ 2147566 h 2178140"/>
              <a:gd name="connsiteX6" fmla="*/ 518742 w 1136875"/>
              <a:gd name="connsiteY6" fmla="*/ 2155336 h 2178140"/>
              <a:gd name="connsiteX7" fmla="*/ 164752 w 1136875"/>
              <a:gd name="connsiteY7" fmla="*/ 1695345 h 2178140"/>
              <a:gd name="connsiteX8" fmla="*/ 19461 w 1136875"/>
              <a:gd name="connsiteY8" fmla="*/ 877499 h 2178140"/>
              <a:gd name="connsiteX0" fmla="*/ 19461 w 1136875"/>
              <a:gd name="connsiteY0" fmla="*/ 877734 h 2178375"/>
              <a:gd name="connsiteX1" fmla="*/ 580022 w 1136875"/>
              <a:gd name="connsiteY1" fmla="*/ 15388 h 2178375"/>
              <a:gd name="connsiteX2" fmla="*/ 942713 w 1136875"/>
              <a:gd name="connsiteY2" fmla="*/ 382696 h 2178375"/>
              <a:gd name="connsiteX3" fmla="*/ 1135780 w 1136875"/>
              <a:gd name="connsiteY3" fmla="*/ 1075503 h 2178375"/>
              <a:gd name="connsiteX4" fmla="*/ 843571 w 1136875"/>
              <a:gd name="connsiteY4" fmla="*/ 1867883 h 2178375"/>
              <a:gd name="connsiteX5" fmla="*/ 550591 w 1136875"/>
              <a:gd name="connsiteY5" fmla="*/ 2147801 h 2178375"/>
              <a:gd name="connsiteX6" fmla="*/ 518742 w 1136875"/>
              <a:gd name="connsiteY6" fmla="*/ 2155571 h 2178375"/>
              <a:gd name="connsiteX7" fmla="*/ 164752 w 1136875"/>
              <a:gd name="connsiteY7" fmla="*/ 1695580 h 2178375"/>
              <a:gd name="connsiteX8" fmla="*/ 19461 w 1136875"/>
              <a:gd name="connsiteY8" fmla="*/ 877734 h 2178375"/>
              <a:gd name="connsiteX0" fmla="*/ 13348 w 1130762"/>
              <a:gd name="connsiteY0" fmla="*/ 853787 h 2154428"/>
              <a:gd name="connsiteX1" fmla="*/ 474843 w 1130762"/>
              <a:gd name="connsiteY1" fmla="*/ 16607 h 2154428"/>
              <a:gd name="connsiteX2" fmla="*/ 936600 w 1130762"/>
              <a:gd name="connsiteY2" fmla="*/ 358749 h 2154428"/>
              <a:gd name="connsiteX3" fmla="*/ 1129667 w 1130762"/>
              <a:gd name="connsiteY3" fmla="*/ 1051556 h 2154428"/>
              <a:gd name="connsiteX4" fmla="*/ 837458 w 1130762"/>
              <a:gd name="connsiteY4" fmla="*/ 1843936 h 2154428"/>
              <a:gd name="connsiteX5" fmla="*/ 544478 w 1130762"/>
              <a:gd name="connsiteY5" fmla="*/ 2123854 h 2154428"/>
              <a:gd name="connsiteX6" fmla="*/ 512629 w 1130762"/>
              <a:gd name="connsiteY6" fmla="*/ 2131624 h 2154428"/>
              <a:gd name="connsiteX7" fmla="*/ 158639 w 1130762"/>
              <a:gd name="connsiteY7" fmla="*/ 1671633 h 2154428"/>
              <a:gd name="connsiteX8" fmla="*/ 13348 w 1130762"/>
              <a:gd name="connsiteY8" fmla="*/ 853787 h 2154428"/>
              <a:gd name="connsiteX0" fmla="*/ 13348 w 1130762"/>
              <a:gd name="connsiteY0" fmla="*/ 853787 h 2154428"/>
              <a:gd name="connsiteX1" fmla="*/ 474843 w 1130762"/>
              <a:gd name="connsiteY1" fmla="*/ 16607 h 2154428"/>
              <a:gd name="connsiteX2" fmla="*/ 936600 w 1130762"/>
              <a:gd name="connsiteY2" fmla="*/ 358749 h 2154428"/>
              <a:gd name="connsiteX3" fmla="*/ 1129667 w 1130762"/>
              <a:gd name="connsiteY3" fmla="*/ 1051556 h 2154428"/>
              <a:gd name="connsiteX4" fmla="*/ 997318 w 1130762"/>
              <a:gd name="connsiteY4" fmla="*/ 1490299 h 2154428"/>
              <a:gd name="connsiteX5" fmla="*/ 837458 w 1130762"/>
              <a:gd name="connsiteY5" fmla="*/ 1843936 h 2154428"/>
              <a:gd name="connsiteX6" fmla="*/ 544478 w 1130762"/>
              <a:gd name="connsiteY6" fmla="*/ 2123854 h 2154428"/>
              <a:gd name="connsiteX7" fmla="*/ 512629 w 1130762"/>
              <a:gd name="connsiteY7" fmla="*/ 2131624 h 2154428"/>
              <a:gd name="connsiteX8" fmla="*/ 158639 w 1130762"/>
              <a:gd name="connsiteY8" fmla="*/ 1671633 h 2154428"/>
              <a:gd name="connsiteX9" fmla="*/ 13348 w 1130762"/>
              <a:gd name="connsiteY9" fmla="*/ 853787 h 2154428"/>
              <a:gd name="connsiteX0" fmla="*/ 13348 w 1130764"/>
              <a:gd name="connsiteY0" fmla="*/ 853787 h 2154428"/>
              <a:gd name="connsiteX1" fmla="*/ 474843 w 1130764"/>
              <a:gd name="connsiteY1" fmla="*/ 16607 h 2154428"/>
              <a:gd name="connsiteX2" fmla="*/ 936600 w 1130764"/>
              <a:gd name="connsiteY2" fmla="*/ 358749 h 2154428"/>
              <a:gd name="connsiteX3" fmla="*/ 1129667 w 1130764"/>
              <a:gd name="connsiteY3" fmla="*/ 1051556 h 2154428"/>
              <a:gd name="connsiteX4" fmla="*/ 1029168 w 1130764"/>
              <a:gd name="connsiteY4" fmla="*/ 1482528 h 2154428"/>
              <a:gd name="connsiteX5" fmla="*/ 837458 w 1130764"/>
              <a:gd name="connsiteY5" fmla="*/ 1843936 h 2154428"/>
              <a:gd name="connsiteX6" fmla="*/ 544478 w 1130764"/>
              <a:gd name="connsiteY6" fmla="*/ 2123854 h 2154428"/>
              <a:gd name="connsiteX7" fmla="*/ 512629 w 1130764"/>
              <a:gd name="connsiteY7" fmla="*/ 2131624 h 2154428"/>
              <a:gd name="connsiteX8" fmla="*/ 158639 w 1130764"/>
              <a:gd name="connsiteY8" fmla="*/ 1671633 h 2154428"/>
              <a:gd name="connsiteX9" fmla="*/ 13348 w 1130764"/>
              <a:gd name="connsiteY9" fmla="*/ 853787 h 2154428"/>
              <a:gd name="connsiteX0" fmla="*/ 13348 w 1130764"/>
              <a:gd name="connsiteY0" fmla="*/ 906715 h 2207356"/>
              <a:gd name="connsiteX1" fmla="*/ 474843 w 1130764"/>
              <a:gd name="connsiteY1" fmla="*/ 69535 h 2207356"/>
              <a:gd name="connsiteX2" fmla="*/ 640024 w 1130764"/>
              <a:gd name="connsiteY2" fmla="*/ 87030 h 2207356"/>
              <a:gd name="connsiteX3" fmla="*/ 936600 w 1130764"/>
              <a:gd name="connsiteY3" fmla="*/ 411677 h 2207356"/>
              <a:gd name="connsiteX4" fmla="*/ 1129667 w 1130764"/>
              <a:gd name="connsiteY4" fmla="*/ 1104484 h 2207356"/>
              <a:gd name="connsiteX5" fmla="*/ 1029168 w 1130764"/>
              <a:gd name="connsiteY5" fmla="*/ 1535456 h 2207356"/>
              <a:gd name="connsiteX6" fmla="*/ 837458 w 1130764"/>
              <a:gd name="connsiteY6" fmla="*/ 1896864 h 2207356"/>
              <a:gd name="connsiteX7" fmla="*/ 544478 w 1130764"/>
              <a:gd name="connsiteY7" fmla="*/ 2176782 h 2207356"/>
              <a:gd name="connsiteX8" fmla="*/ 512629 w 1130764"/>
              <a:gd name="connsiteY8" fmla="*/ 2184552 h 2207356"/>
              <a:gd name="connsiteX9" fmla="*/ 158639 w 1130764"/>
              <a:gd name="connsiteY9" fmla="*/ 1724561 h 2207356"/>
              <a:gd name="connsiteX10" fmla="*/ 13348 w 1130764"/>
              <a:gd name="connsiteY10" fmla="*/ 906715 h 2207356"/>
              <a:gd name="connsiteX0" fmla="*/ 13348 w 1130764"/>
              <a:gd name="connsiteY0" fmla="*/ 913533 h 2214174"/>
              <a:gd name="connsiteX1" fmla="*/ 474843 w 1130764"/>
              <a:gd name="connsiteY1" fmla="*/ 76353 h 2214174"/>
              <a:gd name="connsiteX2" fmla="*/ 671690 w 1130764"/>
              <a:gd name="connsiteY2" fmla="*/ 77189 h 2214174"/>
              <a:gd name="connsiteX3" fmla="*/ 936600 w 1130764"/>
              <a:gd name="connsiteY3" fmla="*/ 418495 h 2214174"/>
              <a:gd name="connsiteX4" fmla="*/ 1129667 w 1130764"/>
              <a:gd name="connsiteY4" fmla="*/ 1111302 h 2214174"/>
              <a:gd name="connsiteX5" fmla="*/ 1029168 w 1130764"/>
              <a:gd name="connsiteY5" fmla="*/ 1542274 h 2214174"/>
              <a:gd name="connsiteX6" fmla="*/ 837458 w 1130764"/>
              <a:gd name="connsiteY6" fmla="*/ 1903682 h 2214174"/>
              <a:gd name="connsiteX7" fmla="*/ 544478 w 1130764"/>
              <a:gd name="connsiteY7" fmla="*/ 2183600 h 2214174"/>
              <a:gd name="connsiteX8" fmla="*/ 512629 w 1130764"/>
              <a:gd name="connsiteY8" fmla="*/ 2191370 h 2214174"/>
              <a:gd name="connsiteX9" fmla="*/ 158639 w 1130764"/>
              <a:gd name="connsiteY9" fmla="*/ 1731379 h 2214174"/>
              <a:gd name="connsiteX10" fmla="*/ 13348 w 1130764"/>
              <a:gd name="connsiteY10" fmla="*/ 913533 h 2214174"/>
              <a:gd name="connsiteX0" fmla="*/ 13348 w 1130764"/>
              <a:gd name="connsiteY0" fmla="*/ 878938 h 2179579"/>
              <a:gd name="connsiteX1" fmla="*/ 235754 w 1130764"/>
              <a:gd name="connsiteY1" fmla="*/ 375257 h 2179579"/>
              <a:gd name="connsiteX2" fmla="*/ 474843 w 1130764"/>
              <a:gd name="connsiteY2" fmla="*/ 41758 h 2179579"/>
              <a:gd name="connsiteX3" fmla="*/ 671690 w 1130764"/>
              <a:gd name="connsiteY3" fmla="*/ 42594 h 2179579"/>
              <a:gd name="connsiteX4" fmla="*/ 936600 w 1130764"/>
              <a:gd name="connsiteY4" fmla="*/ 383900 h 2179579"/>
              <a:gd name="connsiteX5" fmla="*/ 1129667 w 1130764"/>
              <a:gd name="connsiteY5" fmla="*/ 1076707 h 2179579"/>
              <a:gd name="connsiteX6" fmla="*/ 1029168 w 1130764"/>
              <a:gd name="connsiteY6" fmla="*/ 1507679 h 2179579"/>
              <a:gd name="connsiteX7" fmla="*/ 837458 w 1130764"/>
              <a:gd name="connsiteY7" fmla="*/ 1869087 h 2179579"/>
              <a:gd name="connsiteX8" fmla="*/ 544478 w 1130764"/>
              <a:gd name="connsiteY8" fmla="*/ 2149005 h 2179579"/>
              <a:gd name="connsiteX9" fmla="*/ 512629 w 1130764"/>
              <a:gd name="connsiteY9" fmla="*/ 2156775 h 2179579"/>
              <a:gd name="connsiteX10" fmla="*/ 158639 w 1130764"/>
              <a:gd name="connsiteY10" fmla="*/ 1696784 h 2179579"/>
              <a:gd name="connsiteX11" fmla="*/ 13348 w 1130764"/>
              <a:gd name="connsiteY11" fmla="*/ 878938 h 2179579"/>
              <a:gd name="connsiteX0" fmla="*/ 643 w 1118059"/>
              <a:gd name="connsiteY0" fmla="*/ 879308 h 2179949"/>
              <a:gd name="connsiteX1" fmla="*/ 194718 w 1118059"/>
              <a:gd name="connsiteY1" fmla="*/ 381547 h 2179949"/>
              <a:gd name="connsiteX2" fmla="*/ 462138 w 1118059"/>
              <a:gd name="connsiteY2" fmla="*/ 42128 h 2179949"/>
              <a:gd name="connsiteX3" fmla="*/ 658985 w 1118059"/>
              <a:gd name="connsiteY3" fmla="*/ 42964 h 2179949"/>
              <a:gd name="connsiteX4" fmla="*/ 923895 w 1118059"/>
              <a:gd name="connsiteY4" fmla="*/ 384270 h 2179949"/>
              <a:gd name="connsiteX5" fmla="*/ 1116962 w 1118059"/>
              <a:gd name="connsiteY5" fmla="*/ 1077077 h 2179949"/>
              <a:gd name="connsiteX6" fmla="*/ 1016463 w 1118059"/>
              <a:gd name="connsiteY6" fmla="*/ 1508049 h 2179949"/>
              <a:gd name="connsiteX7" fmla="*/ 824753 w 1118059"/>
              <a:gd name="connsiteY7" fmla="*/ 1869457 h 2179949"/>
              <a:gd name="connsiteX8" fmla="*/ 531773 w 1118059"/>
              <a:gd name="connsiteY8" fmla="*/ 2149375 h 2179949"/>
              <a:gd name="connsiteX9" fmla="*/ 499924 w 1118059"/>
              <a:gd name="connsiteY9" fmla="*/ 2157145 h 2179949"/>
              <a:gd name="connsiteX10" fmla="*/ 145934 w 1118059"/>
              <a:gd name="connsiteY10" fmla="*/ 1697154 h 2179949"/>
              <a:gd name="connsiteX11" fmla="*/ 643 w 1118059"/>
              <a:gd name="connsiteY11" fmla="*/ 879308 h 2179949"/>
              <a:gd name="connsiteX0" fmla="*/ 643 w 1118059"/>
              <a:gd name="connsiteY0" fmla="*/ 880429 h 2181070"/>
              <a:gd name="connsiteX1" fmla="*/ 194718 w 1118059"/>
              <a:gd name="connsiteY1" fmla="*/ 382668 h 2181070"/>
              <a:gd name="connsiteX2" fmla="*/ 462138 w 1118059"/>
              <a:gd name="connsiteY2" fmla="*/ 43249 h 2181070"/>
              <a:gd name="connsiteX3" fmla="*/ 559280 w 1118059"/>
              <a:gd name="connsiteY3" fmla="*/ 4739 h 2181070"/>
              <a:gd name="connsiteX4" fmla="*/ 658985 w 1118059"/>
              <a:gd name="connsiteY4" fmla="*/ 44085 h 2181070"/>
              <a:gd name="connsiteX5" fmla="*/ 923895 w 1118059"/>
              <a:gd name="connsiteY5" fmla="*/ 385391 h 2181070"/>
              <a:gd name="connsiteX6" fmla="*/ 1116962 w 1118059"/>
              <a:gd name="connsiteY6" fmla="*/ 1078198 h 2181070"/>
              <a:gd name="connsiteX7" fmla="*/ 1016463 w 1118059"/>
              <a:gd name="connsiteY7" fmla="*/ 1509170 h 2181070"/>
              <a:gd name="connsiteX8" fmla="*/ 824753 w 1118059"/>
              <a:gd name="connsiteY8" fmla="*/ 1870578 h 2181070"/>
              <a:gd name="connsiteX9" fmla="*/ 531773 w 1118059"/>
              <a:gd name="connsiteY9" fmla="*/ 2150496 h 2181070"/>
              <a:gd name="connsiteX10" fmla="*/ 499924 w 1118059"/>
              <a:gd name="connsiteY10" fmla="*/ 2158266 h 2181070"/>
              <a:gd name="connsiteX11" fmla="*/ 145934 w 1118059"/>
              <a:gd name="connsiteY11" fmla="*/ 1698275 h 2181070"/>
              <a:gd name="connsiteX12" fmla="*/ 643 w 1118059"/>
              <a:gd name="connsiteY12" fmla="*/ 880429 h 2181070"/>
              <a:gd name="connsiteX0" fmla="*/ 643 w 1118059"/>
              <a:gd name="connsiteY0" fmla="*/ 906812 h 2207453"/>
              <a:gd name="connsiteX1" fmla="*/ 194718 w 1118059"/>
              <a:gd name="connsiteY1" fmla="*/ 409051 h 2207453"/>
              <a:gd name="connsiteX2" fmla="*/ 462138 w 1118059"/>
              <a:gd name="connsiteY2" fmla="*/ 69632 h 2207453"/>
              <a:gd name="connsiteX3" fmla="*/ 574043 w 1118059"/>
              <a:gd name="connsiteY3" fmla="*/ 6 h 2207453"/>
              <a:gd name="connsiteX4" fmla="*/ 658985 w 1118059"/>
              <a:gd name="connsiteY4" fmla="*/ 70468 h 2207453"/>
              <a:gd name="connsiteX5" fmla="*/ 923895 w 1118059"/>
              <a:gd name="connsiteY5" fmla="*/ 411774 h 2207453"/>
              <a:gd name="connsiteX6" fmla="*/ 1116962 w 1118059"/>
              <a:gd name="connsiteY6" fmla="*/ 1104581 h 2207453"/>
              <a:gd name="connsiteX7" fmla="*/ 1016463 w 1118059"/>
              <a:gd name="connsiteY7" fmla="*/ 1535553 h 2207453"/>
              <a:gd name="connsiteX8" fmla="*/ 824753 w 1118059"/>
              <a:gd name="connsiteY8" fmla="*/ 1896961 h 2207453"/>
              <a:gd name="connsiteX9" fmla="*/ 531773 w 1118059"/>
              <a:gd name="connsiteY9" fmla="*/ 2176879 h 2207453"/>
              <a:gd name="connsiteX10" fmla="*/ 499924 w 1118059"/>
              <a:gd name="connsiteY10" fmla="*/ 2184649 h 2207453"/>
              <a:gd name="connsiteX11" fmla="*/ 145934 w 1118059"/>
              <a:gd name="connsiteY11" fmla="*/ 1724658 h 2207453"/>
              <a:gd name="connsiteX12" fmla="*/ 643 w 1118059"/>
              <a:gd name="connsiteY12" fmla="*/ 906812 h 220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8059" h="2207453">
                <a:moveTo>
                  <a:pt x="643" y="906812"/>
                </a:moveTo>
                <a:cubicBezTo>
                  <a:pt x="8774" y="687544"/>
                  <a:pt x="117802" y="548581"/>
                  <a:pt x="194718" y="409051"/>
                </a:cubicBezTo>
                <a:cubicBezTo>
                  <a:pt x="271634" y="269521"/>
                  <a:pt x="398917" y="137806"/>
                  <a:pt x="462138" y="69632"/>
                </a:cubicBezTo>
                <a:cubicBezTo>
                  <a:pt x="525359" y="1458"/>
                  <a:pt x="541235" y="-133"/>
                  <a:pt x="574043" y="6"/>
                </a:cubicBezTo>
                <a:cubicBezTo>
                  <a:pt x="606851" y="145"/>
                  <a:pt x="598216" y="7026"/>
                  <a:pt x="658985" y="70468"/>
                </a:cubicBezTo>
                <a:cubicBezTo>
                  <a:pt x="719754" y="133910"/>
                  <a:pt x="842288" y="242198"/>
                  <a:pt x="923895" y="411774"/>
                </a:cubicBezTo>
                <a:cubicBezTo>
                  <a:pt x="1016521" y="588460"/>
                  <a:pt x="1130459" y="868375"/>
                  <a:pt x="1116962" y="1104581"/>
                </a:cubicBezTo>
                <a:cubicBezTo>
                  <a:pt x="1127082" y="1293172"/>
                  <a:pt x="1065164" y="1403490"/>
                  <a:pt x="1016463" y="1535553"/>
                </a:cubicBezTo>
                <a:cubicBezTo>
                  <a:pt x="967762" y="1667616"/>
                  <a:pt x="900226" y="1791368"/>
                  <a:pt x="824753" y="1896961"/>
                </a:cubicBezTo>
                <a:cubicBezTo>
                  <a:pt x="749280" y="2002554"/>
                  <a:pt x="607912" y="2146556"/>
                  <a:pt x="531773" y="2176879"/>
                </a:cubicBezTo>
                <a:cubicBezTo>
                  <a:pt x="455634" y="2207202"/>
                  <a:pt x="539764" y="2223476"/>
                  <a:pt x="499924" y="2184649"/>
                </a:cubicBezTo>
                <a:cubicBezTo>
                  <a:pt x="460084" y="2145822"/>
                  <a:pt x="229147" y="1937631"/>
                  <a:pt x="145934" y="1724658"/>
                </a:cubicBezTo>
                <a:cubicBezTo>
                  <a:pt x="62721" y="1511685"/>
                  <a:pt x="-7488" y="1126080"/>
                  <a:pt x="643" y="906812"/>
                </a:cubicBezTo>
                <a:close/>
              </a:path>
            </a:pathLst>
          </a:custGeom>
          <a:solidFill>
            <a:srgbClr val="5B9BD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75530ECC-3820-466C-BCB7-59B5864C8119}"/>
              </a:ext>
            </a:extLst>
          </p:cNvPr>
          <p:cNvSpPr/>
          <p:nvPr/>
        </p:nvSpPr>
        <p:spPr>
          <a:xfrm>
            <a:off x="1942811" y="1595313"/>
            <a:ext cx="2218606" cy="2092508"/>
          </a:xfrm>
          <a:prstGeom prst="ellipse">
            <a:avLst/>
          </a:prstGeom>
          <a:solidFill>
            <a:schemeClr val="accent2">
              <a:lumMod val="60000"/>
              <a:lumOff val="40000"/>
              <a:alpha val="23137"/>
            </a:schemeClr>
          </a:solidFill>
          <a:ln w="1905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8510268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BA3A5-FE16-4C5C-B276-33AEC8A8871D}"/>
              </a:ext>
            </a:extLst>
          </p:cNvPr>
          <p:cNvSpPr>
            <a:spLocks noGrp="1"/>
          </p:cNvSpPr>
          <p:nvPr>
            <p:ph type="title"/>
          </p:nvPr>
        </p:nvSpPr>
        <p:spPr>
          <a:xfrm>
            <a:off x="0" y="-212543"/>
            <a:ext cx="11239928" cy="1325563"/>
          </a:xfrm>
        </p:spPr>
        <p:txBody>
          <a:bodyPr/>
          <a:lstStyle/>
          <a:p>
            <a:r>
              <a:rPr lang="en-US" dirty="0"/>
              <a:t>“Limit Pricing:” An </a:t>
            </a:r>
            <a:r>
              <a:rPr lang="en-US" i="1" dirty="0"/>
              <a:t>Absolute </a:t>
            </a:r>
            <a:r>
              <a:rPr lang="en-US" dirty="0"/>
              <a:t>Price Constraint From Imports</a:t>
            </a:r>
          </a:p>
        </p:txBody>
      </p:sp>
      <p:sp>
        <p:nvSpPr>
          <p:cNvPr id="3" name="Content Placeholder 2">
            <a:extLst>
              <a:ext uri="{FF2B5EF4-FFF2-40B4-BE49-F238E27FC236}">
                <a16:creationId xmlns:a16="http://schemas.microsoft.com/office/drawing/2014/main" id="{F117685F-A838-40C7-95CD-55A5D17384F9}"/>
              </a:ext>
            </a:extLst>
          </p:cNvPr>
          <p:cNvSpPr>
            <a:spLocks noGrp="1"/>
          </p:cNvSpPr>
          <p:nvPr>
            <p:ph idx="1"/>
          </p:nvPr>
        </p:nvSpPr>
        <p:spPr>
          <a:xfrm>
            <a:off x="838200" y="1016996"/>
            <a:ext cx="10515600" cy="5650932"/>
          </a:xfrm>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9D5E25A1-9371-4803-9CC1-EBC52BF9823F}"/>
              </a:ext>
            </a:extLst>
          </p:cNvPr>
          <p:cNvSpPr>
            <a:spLocks noGrp="1"/>
          </p:cNvSpPr>
          <p:nvPr>
            <p:ph type="sldNum" sz="quarter" idx="12"/>
          </p:nvPr>
        </p:nvSpPr>
        <p:spPr/>
        <p:txBody>
          <a:bodyPr/>
          <a:lstStyle/>
          <a:p>
            <a:fld id="{A3FA0A93-60EE-4E9D-852F-604094E61050}" type="slidenum">
              <a:rPr lang="en-US" smtClean="0"/>
              <a:t>64</a:t>
            </a:fld>
            <a:endParaRPr lang="en-US"/>
          </a:p>
        </p:txBody>
      </p:sp>
      <p:sp>
        <p:nvSpPr>
          <p:cNvPr id="6" name="Oval 5">
            <a:extLst>
              <a:ext uri="{FF2B5EF4-FFF2-40B4-BE49-F238E27FC236}">
                <a16:creationId xmlns:a16="http://schemas.microsoft.com/office/drawing/2014/main" id="{7E47AC44-27AB-4EFF-AAE1-0553614ECA29}"/>
              </a:ext>
            </a:extLst>
          </p:cNvPr>
          <p:cNvSpPr/>
          <p:nvPr/>
        </p:nvSpPr>
        <p:spPr>
          <a:xfrm>
            <a:off x="4244645" y="1891537"/>
            <a:ext cx="2301810" cy="13356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FD638192-2375-44AD-90BF-5CFC599A189F}"/>
              </a:ext>
            </a:extLst>
          </p:cNvPr>
          <p:cNvSpPr txBox="1"/>
          <p:nvPr/>
        </p:nvSpPr>
        <p:spPr>
          <a:xfrm>
            <a:off x="4450644" y="2097692"/>
            <a:ext cx="2159330" cy="923330"/>
          </a:xfrm>
          <a:prstGeom prst="rect">
            <a:avLst/>
          </a:prstGeom>
          <a:noFill/>
        </p:spPr>
        <p:txBody>
          <a:bodyPr wrap="square" rtlCol="0">
            <a:spAutoFit/>
          </a:bodyPr>
          <a:lstStyle/>
          <a:p>
            <a:r>
              <a:rPr lang="en-US" b="1" dirty="0"/>
              <a:t>Many Foreign</a:t>
            </a:r>
          </a:p>
          <a:p>
            <a:r>
              <a:rPr lang="en-US" b="1" dirty="0"/>
              <a:t>Ammonia Sources</a:t>
            </a:r>
          </a:p>
          <a:p>
            <a:r>
              <a:rPr lang="en-US" b="1" dirty="0"/>
              <a:t>Price = $250</a:t>
            </a:r>
          </a:p>
        </p:txBody>
      </p:sp>
      <p:sp>
        <p:nvSpPr>
          <p:cNvPr id="17" name="Oval 16">
            <a:extLst>
              <a:ext uri="{FF2B5EF4-FFF2-40B4-BE49-F238E27FC236}">
                <a16:creationId xmlns:a16="http://schemas.microsoft.com/office/drawing/2014/main" id="{B54D8364-A188-464C-9F1C-49F15A88DA4A}"/>
              </a:ext>
            </a:extLst>
          </p:cNvPr>
          <p:cNvSpPr/>
          <p:nvPr/>
        </p:nvSpPr>
        <p:spPr>
          <a:xfrm>
            <a:off x="1239956" y="1089191"/>
            <a:ext cx="1650515" cy="13560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CDCFB16-C628-4F7A-B5BA-71BC5D1EF09F}"/>
              </a:ext>
            </a:extLst>
          </p:cNvPr>
          <p:cNvSpPr txBox="1"/>
          <p:nvPr/>
        </p:nvSpPr>
        <p:spPr>
          <a:xfrm>
            <a:off x="1434705" y="1305533"/>
            <a:ext cx="1263721" cy="923330"/>
          </a:xfrm>
          <a:prstGeom prst="rect">
            <a:avLst/>
          </a:prstGeom>
          <a:noFill/>
        </p:spPr>
        <p:txBody>
          <a:bodyPr wrap="square" rtlCol="0">
            <a:spAutoFit/>
          </a:bodyPr>
          <a:lstStyle/>
          <a:p>
            <a:r>
              <a:rPr lang="en-US" b="1" dirty="0"/>
              <a:t>Texas</a:t>
            </a:r>
          </a:p>
          <a:p>
            <a:r>
              <a:rPr lang="en-US" b="1" dirty="0"/>
              <a:t>Ammonia Customers</a:t>
            </a:r>
          </a:p>
        </p:txBody>
      </p:sp>
      <p:sp>
        <p:nvSpPr>
          <p:cNvPr id="31" name="TextBox 30">
            <a:extLst>
              <a:ext uri="{FF2B5EF4-FFF2-40B4-BE49-F238E27FC236}">
                <a16:creationId xmlns:a16="http://schemas.microsoft.com/office/drawing/2014/main" id="{C20013CF-7CAA-483B-9989-BB33E526FA2B}"/>
              </a:ext>
            </a:extLst>
          </p:cNvPr>
          <p:cNvSpPr txBox="1"/>
          <p:nvPr/>
        </p:nvSpPr>
        <p:spPr>
          <a:xfrm>
            <a:off x="768336" y="2951950"/>
            <a:ext cx="1629613" cy="923330"/>
          </a:xfrm>
          <a:prstGeom prst="rect">
            <a:avLst/>
          </a:prstGeom>
          <a:noFill/>
          <a:ln>
            <a:solidFill>
              <a:srgbClr val="FF0000"/>
            </a:solidFill>
          </a:ln>
        </p:spPr>
        <p:txBody>
          <a:bodyPr wrap="none" rtlCol="0">
            <a:spAutoFit/>
          </a:bodyPr>
          <a:lstStyle/>
          <a:p>
            <a:r>
              <a:rPr lang="en-US" b="1" dirty="0"/>
              <a:t>Local Tx/Gulf </a:t>
            </a:r>
          </a:p>
          <a:p>
            <a:r>
              <a:rPr lang="en-US" b="1" dirty="0"/>
              <a:t>Ammonia </a:t>
            </a:r>
          </a:p>
          <a:p>
            <a:r>
              <a:rPr lang="en-US" b="1" dirty="0"/>
              <a:t>Price  = $300</a:t>
            </a:r>
          </a:p>
        </p:txBody>
      </p:sp>
      <p:cxnSp>
        <p:nvCxnSpPr>
          <p:cNvPr id="33" name="Straight Arrow Connector 32">
            <a:extLst>
              <a:ext uri="{FF2B5EF4-FFF2-40B4-BE49-F238E27FC236}">
                <a16:creationId xmlns:a16="http://schemas.microsoft.com/office/drawing/2014/main" id="{BFCBFB48-463A-4698-8639-C2C4B6CB6594}"/>
              </a:ext>
            </a:extLst>
          </p:cNvPr>
          <p:cNvCxnSpPr>
            <a:cxnSpLocks/>
            <a:stCxn id="6" idx="2"/>
          </p:cNvCxnSpPr>
          <p:nvPr/>
        </p:nvCxnSpPr>
        <p:spPr>
          <a:xfrm flipH="1" flipV="1">
            <a:off x="2660623" y="2106509"/>
            <a:ext cx="1584022" cy="452848"/>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3764C925-8513-4982-96FD-8BF905159482}"/>
              </a:ext>
            </a:extLst>
          </p:cNvPr>
          <p:cNvSpPr txBox="1"/>
          <p:nvPr/>
        </p:nvSpPr>
        <p:spPr>
          <a:xfrm>
            <a:off x="2544224" y="2268394"/>
            <a:ext cx="1258678" cy="646331"/>
          </a:xfrm>
          <a:prstGeom prst="rect">
            <a:avLst/>
          </a:prstGeom>
          <a:noFill/>
        </p:spPr>
        <p:txBody>
          <a:bodyPr wrap="square" rtlCol="0">
            <a:spAutoFit/>
          </a:bodyPr>
          <a:lstStyle/>
          <a:p>
            <a:r>
              <a:rPr lang="en-US" b="1" dirty="0">
                <a:solidFill>
                  <a:srgbClr val="0070C0"/>
                </a:solidFill>
              </a:rPr>
              <a:t>Transport </a:t>
            </a:r>
          </a:p>
          <a:p>
            <a:r>
              <a:rPr lang="en-US" b="1" dirty="0">
                <a:solidFill>
                  <a:srgbClr val="0070C0"/>
                </a:solidFill>
              </a:rPr>
              <a:t>Costs =$60</a:t>
            </a:r>
          </a:p>
        </p:txBody>
      </p:sp>
      <p:sp>
        <p:nvSpPr>
          <p:cNvPr id="39" name="TextBox 38">
            <a:extLst>
              <a:ext uri="{FF2B5EF4-FFF2-40B4-BE49-F238E27FC236}">
                <a16:creationId xmlns:a16="http://schemas.microsoft.com/office/drawing/2014/main" id="{F2966D05-AABD-4EDA-A9D7-4C3B905C238F}"/>
              </a:ext>
            </a:extLst>
          </p:cNvPr>
          <p:cNvSpPr txBox="1"/>
          <p:nvPr/>
        </p:nvSpPr>
        <p:spPr>
          <a:xfrm>
            <a:off x="290505" y="4298644"/>
            <a:ext cx="5215587" cy="2308324"/>
          </a:xfrm>
          <a:prstGeom prst="rect">
            <a:avLst/>
          </a:prstGeom>
          <a:solidFill>
            <a:srgbClr val="FFFF00"/>
          </a:solidFill>
          <a:ln>
            <a:solidFill>
              <a:schemeClr val="tx1"/>
            </a:solidFill>
          </a:ln>
        </p:spPr>
        <p:txBody>
          <a:bodyPr wrap="square" rtlCol="0">
            <a:spAutoFit/>
          </a:bodyPr>
          <a:lstStyle/>
          <a:p>
            <a:r>
              <a:rPr lang="en-US" b="1" u="sng" dirty="0"/>
              <a:t>Market Facts</a:t>
            </a:r>
          </a:p>
          <a:p>
            <a:endParaRPr lang="en-US" b="1" dirty="0">
              <a:solidFill>
                <a:srgbClr val="C00000"/>
              </a:solidFill>
            </a:endParaRPr>
          </a:p>
          <a:p>
            <a:r>
              <a:rPr lang="en-US" b="1" dirty="0">
                <a:solidFill>
                  <a:srgbClr val="C00000"/>
                </a:solidFill>
              </a:rPr>
              <a:t>Prevailing Price of Texas/Gulf Ammonia = $300</a:t>
            </a:r>
            <a:br>
              <a:rPr lang="en-US" b="1" dirty="0"/>
            </a:br>
            <a:endParaRPr lang="en-US" b="1" dirty="0"/>
          </a:p>
          <a:p>
            <a:r>
              <a:rPr lang="en-US" b="1" u="sng" dirty="0">
                <a:solidFill>
                  <a:srgbClr val="C00000"/>
                </a:solidFill>
              </a:rPr>
              <a:t>Landed cost of Imported Ammonia </a:t>
            </a:r>
            <a:br>
              <a:rPr lang="en-US" b="1" u="sng" dirty="0">
                <a:solidFill>
                  <a:srgbClr val="C00000"/>
                </a:solidFill>
              </a:rPr>
            </a:br>
            <a:r>
              <a:rPr lang="en-US" b="1" dirty="0"/>
              <a:t>Cost of Foreign Ammonia = $250</a:t>
            </a:r>
          </a:p>
          <a:p>
            <a:r>
              <a:rPr lang="en-US" b="1" dirty="0"/>
              <a:t>Transportation Costs of Imported Ammonia = $60</a:t>
            </a:r>
          </a:p>
          <a:p>
            <a:r>
              <a:rPr lang="en-US" b="1" dirty="0">
                <a:solidFill>
                  <a:srgbClr val="C00000"/>
                </a:solidFill>
              </a:rPr>
              <a:t>Thus, Landed cost of Imported Ammonia = $310</a:t>
            </a:r>
            <a:endParaRPr lang="en-US" b="1" dirty="0"/>
          </a:p>
        </p:txBody>
      </p:sp>
      <p:sp>
        <p:nvSpPr>
          <p:cNvPr id="43" name="TextBox 42">
            <a:extLst>
              <a:ext uri="{FF2B5EF4-FFF2-40B4-BE49-F238E27FC236}">
                <a16:creationId xmlns:a16="http://schemas.microsoft.com/office/drawing/2014/main" id="{8D05292A-3F0C-42ED-863B-EDD5EB23AB04}"/>
              </a:ext>
            </a:extLst>
          </p:cNvPr>
          <p:cNvSpPr txBox="1"/>
          <p:nvPr/>
        </p:nvSpPr>
        <p:spPr>
          <a:xfrm>
            <a:off x="6963868" y="855023"/>
            <a:ext cx="5114260" cy="3693319"/>
          </a:xfrm>
          <a:prstGeom prst="rect">
            <a:avLst/>
          </a:prstGeom>
          <a:noFill/>
          <a:ln>
            <a:solidFill>
              <a:schemeClr val="tx1"/>
            </a:solidFill>
          </a:ln>
        </p:spPr>
        <p:txBody>
          <a:bodyPr wrap="square" rtlCol="0">
            <a:spAutoFit/>
          </a:bodyPr>
          <a:lstStyle/>
          <a:p>
            <a:r>
              <a:rPr lang="en-US" b="1" dirty="0"/>
              <a:t>Consider a Hypo. Monopolist of </a:t>
            </a:r>
            <a:br>
              <a:rPr lang="en-US" b="1" dirty="0"/>
            </a:br>
            <a:r>
              <a:rPr lang="en-US" b="1" dirty="0"/>
              <a:t>Local Tx/Gulf Ammonia </a:t>
            </a:r>
          </a:p>
          <a:p>
            <a:r>
              <a:rPr lang="en-US" b="1" i="1" dirty="0">
                <a:solidFill>
                  <a:srgbClr val="C00000"/>
                </a:solidFill>
              </a:rPr>
              <a:t>Does The Relevant Market Include Imports? </a:t>
            </a:r>
          </a:p>
          <a:p>
            <a:endParaRPr lang="en-US" b="1" dirty="0"/>
          </a:p>
          <a:p>
            <a:r>
              <a:rPr lang="en-US" b="1" dirty="0"/>
              <a:t>Prevailing Price ($300)  + 5% SSNIP = $315</a:t>
            </a:r>
          </a:p>
          <a:p>
            <a:endParaRPr lang="en-US" b="1" dirty="0"/>
          </a:p>
          <a:p>
            <a:r>
              <a:rPr lang="en-US" b="1" dirty="0">
                <a:solidFill>
                  <a:srgbClr val="C00000"/>
                </a:solidFill>
                <a:highlight>
                  <a:srgbClr val="FFFF00"/>
                </a:highlight>
              </a:rPr>
              <a:t>But -- Domestic “Limit Price” = $310 </a:t>
            </a:r>
          </a:p>
          <a:p>
            <a:r>
              <a:rPr lang="en-US" b="1" dirty="0">
                <a:highlight>
                  <a:srgbClr val="FFFF00"/>
                </a:highlight>
              </a:rPr>
              <a:t>I.e., Imports would flow in at $310, which limits the maximum price the Tx/Gulf Producers can charge to $310 </a:t>
            </a:r>
          </a:p>
          <a:p>
            <a:endParaRPr lang="en-US" b="1" dirty="0"/>
          </a:p>
          <a:p>
            <a:r>
              <a:rPr lang="en-US" b="1" i="1" dirty="0">
                <a:solidFill>
                  <a:srgbClr val="C00000"/>
                </a:solidFill>
              </a:rPr>
              <a:t>Thus, a 5% </a:t>
            </a:r>
            <a:r>
              <a:rPr lang="en-US" b="1" i="1" dirty="0" err="1">
                <a:solidFill>
                  <a:srgbClr val="C00000"/>
                </a:solidFill>
              </a:rPr>
              <a:t>SSNIP</a:t>
            </a:r>
            <a:r>
              <a:rPr lang="en-US" b="1" i="1" dirty="0">
                <a:solidFill>
                  <a:srgbClr val="C00000"/>
                </a:solidFill>
              </a:rPr>
              <a:t> is not sustainable.  The relevant must include imported ammonia.</a:t>
            </a:r>
          </a:p>
        </p:txBody>
      </p:sp>
      <p:sp>
        <p:nvSpPr>
          <p:cNvPr id="48" name="TextBox 47">
            <a:extLst>
              <a:ext uri="{FF2B5EF4-FFF2-40B4-BE49-F238E27FC236}">
                <a16:creationId xmlns:a16="http://schemas.microsoft.com/office/drawing/2014/main" id="{983B5C26-1128-4091-9DA1-3C370693DDF8}"/>
              </a:ext>
            </a:extLst>
          </p:cNvPr>
          <p:cNvSpPr txBox="1"/>
          <p:nvPr/>
        </p:nvSpPr>
        <p:spPr>
          <a:xfrm>
            <a:off x="8128273" y="5379339"/>
            <a:ext cx="3225527" cy="923330"/>
          </a:xfrm>
          <a:prstGeom prst="rect">
            <a:avLst/>
          </a:prstGeom>
          <a:noFill/>
          <a:ln w="38100">
            <a:solidFill>
              <a:srgbClr val="0070C0"/>
            </a:solidFill>
          </a:ln>
        </p:spPr>
        <p:txBody>
          <a:bodyPr wrap="square" rtlCol="0">
            <a:spAutoFit/>
          </a:bodyPr>
          <a:lstStyle/>
          <a:p>
            <a:r>
              <a:rPr lang="en-US" b="1" dirty="0">
                <a:solidFill>
                  <a:srgbClr val="0070C0"/>
                </a:solidFill>
              </a:rPr>
              <a:t>Domestic Mkt would be sustained if foreign price were (say) $300 instead of $250</a:t>
            </a:r>
          </a:p>
        </p:txBody>
      </p:sp>
      <p:cxnSp>
        <p:nvCxnSpPr>
          <p:cNvPr id="49" name="Straight Arrow Connector 48">
            <a:extLst>
              <a:ext uri="{FF2B5EF4-FFF2-40B4-BE49-F238E27FC236}">
                <a16:creationId xmlns:a16="http://schemas.microsoft.com/office/drawing/2014/main" id="{A1F2EB35-17C7-4E8C-B124-2A4D6DBCAA2C}"/>
              </a:ext>
            </a:extLst>
          </p:cNvPr>
          <p:cNvCxnSpPr>
            <a:cxnSpLocks/>
          </p:cNvCxnSpPr>
          <p:nvPr/>
        </p:nvCxnSpPr>
        <p:spPr>
          <a:xfrm flipH="1" flipV="1">
            <a:off x="9778996" y="4637288"/>
            <a:ext cx="203204" cy="647231"/>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398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0F672-85AB-4427-89E0-C1639114BB19}"/>
              </a:ext>
            </a:extLst>
          </p:cNvPr>
          <p:cNvSpPr>
            <a:spLocks noGrp="1"/>
          </p:cNvSpPr>
          <p:nvPr>
            <p:ph type="title"/>
          </p:nvPr>
        </p:nvSpPr>
        <p:spPr>
          <a:xfrm>
            <a:off x="828024" y="170795"/>
            <a:ext cx="10515600" cy="1325563"/>
          </a:xfrm>
        </p:spPr>
        <p:txBody>
          <a:bodyPr/>
          <a:lstStyle/>
          <a:p>
            <a:r>
              <a:rPr lang="en-US" dirty="0"/>
              <a:t>“Limit Prices” From the Threat of Imports: Diagram </a:t>
            </a:r>
          </a:p>
        </p:txBody>
      </p:sp>
      <p:sp>
        <p:nvSpPr>
          <p:cNvPr id="3" name="Content Placeholder 2">
            <a:extLst>
              <a:ext uri="{FF2B5EF4-FFF2-40B4-BE49-F238E27FC236}">
                <a16:creationId xmlns:a16="http://schemas.microsoft.com/office/drawing/2014/main" id="{B38C172D-98A0-4A9C-8CAC-0961937945AA}"/>
              </a:ext>
            </a:extLst>
          </p:cNvPr>
          <p:cNvSpPr>
            <a:spLocks noGrp="1"/>
          </p:cNvSpPr>
          <p:nvPr>
            <p:ph idx="1"/>
          </p:nvPr>
        </p:nvSpPr>
        <p:spPr>
          <a:xfrm>
            <a:off x="848360" y="1825625"/>
            <a:ext cx="10515600" cy="4351338"/>
          </a:xfrm>
        </p:spPr>
        <p:txBody>
          <a:bodyPr/>
          <a:lstStyle/>
          <a:p>
            <a:pPr marL="0" indent="0">
              <a:buNone/>
            </a:pPr>
            <a:r>
              <a:rPr lang="en-US" dirty="0"/>
              <a:t>  </a:t>
            </a:r>
          </a:p>
        </p:txBody>
      </p:sp>
      <p:grpSp>
        <p:nvGrpSpPr>
          <p:cNvPr id="4" name="Group 3">
            <a:extLst>
              <a:ext uri="{FF2B5EF4-FFF2-40B4-BE49-F238E27FC236}">
                <a16:creationId xmlns:a16="http://schemas.microsoft.com/office/drawing/2014/main" id="{F23C5BD6-5088-46B2-B76A-C0DA6150B77B}"/>
              </a:ext>
            </a:extLst>
          </p:cNvPr>
          <p:cNvGrpSpPr/>
          <p:nvPr/>
        </p:nvGrpSpPr>
        <p:grpSpPr>
          <a:xfrm>
            <a:off x="703071" y="2408944"/>
            <a:ext cx="3926330" cy="3420409"/>
            <a:chOff x="3561573" y="143757"/>
            <a:chExt cx="3926330" cy="3420409"/>
          </a:xfrm>
        </p:grpSpPr>
        <p:grpSp>
          <p:nvGrpSpPr>
            <p:cNvPr id="5" name="Group 4">
              <a:extLst>
                <a:ext uri="{FF2B5EF4-FFF2-40B4-BE49-F238E27FC236}">
                  <a16:creationId xmlns:a16="http://schemas.microsoft.com/office/drawing/2014/main" id="{ABE1404C-7237-4686-8BB4-6935685C82AA}"/>
                </a:ext>
              </a:extLst>
            </p:cNvPr>
            <p:cNvGrpSpPr/>
            <p:nvPr/>
          </p:nvGrpSpPr>
          <p:grpSpPr>
            <a:xfrm>
              <a:off x="3561573" y="143757"/>
              <a:ext cx="3926330" cy="3141484"/>
              <a:chOff x="3561573" y="143757"/>
              <a:chExt cx="3926330" cy="3141484"/>
            </a:xfrm>
          </p:grpSpPr>
          <p:grpSp>
            <p:nvGrpSpPr>
              <p:cNvPr id="8" name="Group 7">
                <a:extLst>
                  <a:ext uri="{FF2B5EF4-FFF2-40B4-BE49-F238E27FC236}">
                    <a16:creationId xmlns:a16="http://schemas.microsoft.com/office/drawing/2014/main" id="{617EDCA2-ECA5-4394-9098-DC75C1ECD81E}"/>
                  </a:ext>
                </a:extLst>
              </p:cNvPr>
              <p:cNvGrpSpPr/>
              <p:nvPr/>
            </p:nvGrpSpPr>
            <p:grpSpPr>
              <a:xfrm>
                <a:off x="3951588" y="143757"/>
                <a:ext cx="3242821" cy="3101419"/>
                <a:chOff x="3403076" y="904973"/>
                <a:chExt cx="3242821" cy="3101419"/>
              </a:xfrm>
            </p:grpSpPr>
            <p:cxnSp>
              <p:nvCxnSpPr>
                <p:cNvPr id="21" name="Straight Connector 20">
                  <a:extLst>
                    <a:ext uri="{FF2B5EF4-FFF2-40B4-BE49-F238E27FC236}">
                      <a16:creationId xmlns:a16="http://schemas.microsoft.com/office/drawing/2014/main" id="{4A9E4028-D2BF-4A68-92BC-21DA437D7ACE}"/>
                    </a:ext>
                  </a:extLst>
                </p:cNvPr>
                <p:cNvCxnSpPr>
                  <a:cxnSpLocks/>
                </p:cNvCxnSpPr>
                <p:nvPr/>
              </p:nvCxnSpPr>
              <p:spPr>
                <a:xfrm>
                  <a:off x="3403076" y="904973"/>
                  <a:ext cx="0" cy="3101419"/>
                </a:xfrm>
                <a:prstGeom prst="line">
                  <a:avLst/>
                </a:prstGeom>
                <a:ln w="28575"/>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F4AA20F4-D7F3-4F3A-95C2-8A47ADADDC17}"/>
                    </a:ext>
                  </a:extLst>
                </p:cNvPr>
                <p:cNvCxnSpPr/>
                <p:nvPr/>
              </p:nvCxnSpPr>
              <p:spPr>
                <a:xfrm>
                  <a:off x="3403076" y="4006392"/>
                  <a:ext cx="3242821"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9" name="Straight Connector 8">
                <a:extLst>
                  <a:ext uri="{FF2B5EF4-FFF2-40B4-BE49-F238E27FC236}">
                    <a16:creationId xmlns:a16="http://schemas.microsoft.com/office/drawing/2014/main" id="{E6889666-AE8C-4C4F-B69D-9EC9CD35DAB6}"/>
                  </a:ext>
                </a:extLst>
              </p:cNvPr>
              <p:cNvCxnSpPr/>
              <p:nvPr/>
            </p:nvCxnSpPr>
            <p:spPr>
              <a:xfrm>
                <a:off x="4270342" y="273377"/>
                <a:ext cx="2413262" cy="2642532"/>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E19915B-2B99-4DEC-8BBC-C74D44004EF0}"/>
                  </a:ext>
                </a:extLst>
              </p:cNvPr>
              <p:cNvCxnSpPr/>
              <p:nvPr/>
            </p:nvCxnSpPr>
            <p:spPr>
              <a:xfrm>
                <a:off x="3951588" y="1432874"/>
                <a:ext cx="1355703"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658EC30-7691-4E4A-B338-F8126BA37E39}"/>
                  </a:ext>
                </a:extLst>
              </p:cNvPr>
              <p:cNvCxnSpPr/>
              <p:nvPr/>
            </p:nvCxnSpPr>
            <p:spPr>
              <a:xfrm>
                <a:off x="5288437" y="1414021"/>
                <a:ext cx="0" cy="183115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8144275-8030-4076-9C90-95771BF1B0DC}"/>
                  </a:ext>
                </a:extLst>
              </p:cNvPr>
              <p:cNvCxnSpPr/>
              <p:nvPr/>
            </p:nvCxnSpPr>
            <p:spPr>
              <a:xfrm>
                <a:off x="3951588" y="1989056"/>
                <a:ext cx="2986540" cy="0"/>
              </a:xfrm>
              <a:prstGeom prst="line">
                <a:avLst/>
              </a:prstGeom>
              <a:ln w="28575">
                <a:solidFill>
                  <a:srgbClr val="7030A0"/>
                </a:solidFill>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B193F2-BFB6-447D-92CE-005054A35CD1}"/>
                  </a:ext>
                </a:extLst>
              </p:cNvPr>
              <p:cNvCxnSpPr/>
              <p:nvPr/>
            </p:nvCxnSpPr>
            <p:spPr>
              <a:xfrm>
                <a:off x="3951588" y="2102177"/>
                <a:ext cx="1996725" cy="0"/>
              </a:xfrm>
              <a:prstGeom prst="line">
                <a:avLst/>
              </a:prstGeom>
              <a:ln w="19050">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B7A3817-45BD-473D-9966-0DB305809CC4}"/>
                  </a:ext>
                </a:extLst>
              </p:cNvPr>
              <p:cNvCxnSpPr/>
              <p:nvPr/>
            </p:nvCxnSpPr>
            <p:spPr>
              <a:xfrm>
                <a:off x="5957740" y="2092751"/>
                <a:ext cx="0" cy="1192490"/>
              </a:xfrm>
              <a:prstGeom prst="line">
                <a:avLst/>
              </a:prstGeom>
              <a:ln w="28575">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4CF9DCE-7056-42D0-AA9E-64EA561FC4C1}"/>
                  </a:ext>
                </a:extLst>
              </p:cNvPr>
              <p:cNvCxnSpPr/>
              <p:nvPr/>
            </p:nvCxnSpPr>
            <p:spPr>
              <a:xfrm>
                <a:off x="3951588" y="2733773"/>
                <a:ext cx="298654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0CB7980-545D-4432-BA8C-DB88B782F937}"/>
                  </a:ext>
                </a:extLst>
              </p:cNvPr>
              <p:cNvSpPr txBox="1"/>
              <p:nvPr/>
            </p:nvSpPr>
            <p:spPr>
              <a:xfrm>
                <a:off x="3561573" y="1197207"/>
                <a:ext cx="426720" cy="369332"/>
              </a:xfrm>
              <a:prstGeom prst="rect">
                <a:avLst/>
              </a:prstGeom>
              <a:noFill/>
            </p:spPr>
            <p:txBody>
              <a:bodyPr wrap="none" rtlCol="0">
                <a:spAutoFit/>
              </a:bodyPr>
              <a:lstStyle/>
              <a:p>
                <a:r>
                  <a:rPr lang="en-US" dirty="0"/>
                  <a:t>P</a:t>
                </a:r>
                <a:r>
                  <a:rPr lang="en-US" baseline="-25000" dirty="0"/>
                  <a:t>m</a:t>
                </a:r>
                <a:endParaRPr lang="en-US" dirty="0"/>
              </a:p>
            </p:txBody>
          </p:sp>
          <p:sp>
            <p:nvSpPr>
              <p:cNvPr id="17" name="TextBox 16">
                <a:extLst>
                  <a:ext uri="{FF2B5EF4-FFF2-40B4-BE49-F238E27FC236}">
                    <a16:creationId xmlns:a16="http://schemas.microsoft.com/office/drawing/2014/main" id="{1D115BA2-E33C-4E04-BAC7-E054B983AA0E}"/>
                  </a:ext>
                </a:extLst>
              </p:cNvPr>
              <p:cNvSpPr txBox="1"/>
              <p:nvPr/>
            </p:nvSpPr>
            <p:spPr>
              <a:xfrm>
                <a:off x="3561573" y="1889231"/>
                <a:ext cx="479618" cy="369332"/>
              </a:xfrm>
              <a:prstGeom prst="rect">
                <a:avLst/>
              </a:prstGeom>
              <a:noFill/>
            </p:spPr>
            <p:txBody>
              <a:bodyPr wrap="none" rtlCol="0">
                <a:spAutoFit/>
              </a:bodyPr>
              <a:lstStyle/>
              <a:p>
                <a:r>
                  <a:rPr lang="en-US" b="1" dirty="0">
                    <a:solidFill>
                      <a:srgbClr val="0070C0"/>
                    </a:solidFill>
                  </a:rPr>
                  <a:t>P</a:t>
                </a:r>
                <a:r>
                  <a:rPr lang="en-US" b="1" baseline="-25000" dirty="0">
                    <a:solidFill>
                      <a:srgbClr val="0070C0"/>
                    </a:solidFill>
                  </a:rPr>
                  <a:t>L</a:t>
                </a:r>
                <a:r>
                  <a:rPr lang="en-US" baseline="-25000" dirty="0"/>
                  <a:t>`</a:t>
                </a:r>
                <a:endParaRPr lang="en-US" dirty="0"/>
              </a:p>
            </p:txBody>
          </p:sp>
          <p:sp>
            <p:nvSpPr>
              <p:cNvPr id="18" name="TextBox 17">
                <a:extLst>
                  <a:ext uri="{FF2B5EF4-FFF2-40B4-BE49-F238E27FC236}">
                    <a16:creationId xmlns:a16="http://schemas.microsoft.com/office/drawing/2014/main" id="{2A5ED3BE-3F79-4BB2-8A0C-1BEBBD351C4F}"/>
                  </a:ext>
                </a:extLst>
              </p:cNvPr>
              <p:cNvSpPr txBox="1"/>
              <p:nvPr/>
            </p:nvSpPr>
            <p:spPr>
              <a:xfrm>
                <a:off x="7004413" y="2534947"/>
                <a:ext cx="479618" cy="369332"/>
              </a:xfrm>
              <a:prstGeom prst="rect">
                <a:avLst/>
              </a:prstGeom>
              <a:noFill/>
            </p:spPr>
            <p:txBody>
              <a:bodyPr wrap="none" rtlCol="0">
                <a:spAutoFit/>
              </a:bodyPr>
              <a:lstStyle/>
              <a:p>
                <a:r>
                  <a:rPr lang="en-US" b="1" dirty="0">
                    <a:solidFill>
                      <a:srgbClr val="C00000"/>
                    </a:solidFill>
                  </a:rPr>
                  <a:t>C</a:t>
                </a:r>
                <a:r>
                  <a:rPr lang="en-US" b="1" baseline="-25000" dirty="0">
                    <a:solidFill>
                      <a:srgbClr val="C00000"/>
                    </a:solidFill>
                  </a:rPr>
                  <a:t>m</a:t>
                </a:r>
                <a:endParaRPr lang="en-US" b="1" dirty="0">
                  <a:solidFill>
                    <a:srgbClr val="C00000"/>
                  </a:solidFill>
                </a:endParaRPr>
              </a:p>
            </p:txBody>
          </p:sp>
          <p:sp>
            <p:nvSpPr>
              <p:cNvPr id="19" name="TextBox 18">
                <a:extLst>
                  <a:ext uri="{FF2B5EF4-FFF2-40B4-BE49-F238E27FC236}">
                    <a16:creationId xmlns:a16="http://schemas.microsoft.com/office/drawing/2014/main" id="{61399344-187E-4D8B-AE91-CCB81AD4C15D}"/>
                  </a:ext>
                </a:extLst>
              </p:cNvPr>
              <p:cNvSpPr txBox="1"/>
              <p:nvPr/>
            </p:nvSpPr>
            <p:spPr>
              <a:xfrm>
                <a:off x="7041947" y="1804390"/>
                <a:ext cx="445956" cy="369332"/>
              </a:xfrm>
              <a:prstGeom prst="rect">
                <a:avLst/>
              </a:prstGeom>
              <a:noFill/>
            </p:spPr>
            <p:txBody>
              <a:bodyPr wrap="none" rtlCol="0">
                <a:spAutoFit/>
              </a:bodyPr>
              <a:lstStyle/>
              <a:p>
                <a:r>
                  <a:rPr lang="en-US" b="1" dirty="0">
                    <a:solidFill>
                      <a:srgbClr val="7030A0"/>
                    </a:solidFill>
                  </a:rPr>
                  <a:t>C</a:t>
                </a:r>
                <a:r>
                  <a:rPr lang="en-US" b="1" baseline="-25000" dirty="0">
                    <a:solidFill>
                      <a:srgbClr val="7030A0"/>
                    </a:solidFill>
                  </a:rPr>
                  <a:t>F</a:t>
                </a:r>
                <a:endParaRPr lang="en-US" b="1" dirty="0">
                  <a:solidFill>
                    <a:srgbClr val="7030A0"/>
                  </a:solidFill>
                </a:endParaRPr>
              </a:p>
            </p:txBody>
          </p:sp>
          <p:sp>
            <p:nvSpPr>
              <p:cNvPr id="20" name="TextBox 19">
                <a:extLst>
                  <a:ext uri="{FF2B5EF4-FFF2-40B4-BE49-F238E27FC236}">
                    <a16:creationId xmlns:a16="http://schemas.microsoft.com/office/drawing/2014/main" id="{78ECAE58-FB26-4009-AA9A-499B8E55D57D}"/>
                  </a:ext>
                </a:extLst>
              </p:cNvPr>
              <p:cNvSpPr txBox="1"/>
              <p:nvPr/>
            </p:nvSpPr>
            <p:spPr>
              <a:xfrm>
                <a:off x="5245665" y="1108322"/>
                <a:ext cx="389850" cy="369332"/>
              </a:xfrm>
              <a:prstGeom prst="rect">
                <a:avLst/>
              </a:prstGeom>
              <a:noFill/>
            </p:spPr>
            <p:txBody>
              <a:bodyPr wrap="none" rtlCol="0">
                <a:spAutoFit/>
              </a:bodyPr>
              <a:lstStyle/>
              <a:p>
                <a:r>
                  <a:rPr lang="en-US" dirty="0"/>
                  <a:t>M</a:t>
                </a:r>
              </a:p>
            </p:txBody>
          </p:sp>
        </p:grpSp>
        <p:sp>
          <p:nvSpPr>
            <p:cNvPr id="6" name="TextBox 5">
              <a:extLst>
                <a:ext uri="{FF2B5EF4-FFF2-40B4-BE49-F238E27FC236}">
                  <a16:creationId xmlns:a16="http://schemas.microsoft.com/office/drawing/2014/main" id="{CDC36FD4-591E-47CE-B6B3-AA9D763DABBF}"/>
                </a:ext>
              </a:extLst>
            </p:cNvPr>
            <p:cNvSpPr txBox="1"/>
            <p:nvPr/>
          </p:nvSpPr>
          <p:spPr>
            <a:xfrm>
              <a:off x="5113203" y="3194834"/>
              <a:ext cx="463588" cy="369332"/>
            </a:xfrm>
            <a:prstGeom prst="rect">
              <a:avLst/>
            </a:prstGeom>
            <a:noFill/>
          </p:spPr>
          <p:txBody>
            <a:bodyPr wrap="none" rtlCol="0">
              <a:spAutoFit/>
            </a:bodyPr>
            <a:lstStyle/>
            <a:p>
              <a:r>
                <a:rPr lang="en-US" dirty="0" err="1"/>
                <a:t>Q</a:t>
              </a:r>
              <a:r>
                <a:rPr lang="en-US" baseline="-25000" dirty="0" err="1"/>
                <a:t>m</a:t>
              </a:r>
              <a:endParaRPr lang="en-US" dirty="0"/>
            </a:p>
          </p:txBody>
        </p:sp>
        <p:sp>
          <p:nvSpPr>
            <p:cNvPr id="7" name="TextBox 6">
              <a:extLst>
                <a:ext uri="{FF2B5EF4-FFF2-40B4-BE49-F238E27FC236}">
                  <a16:creationId xmlns:a16="http://schemas.microsoft.com/office/drawing/2014/main" id="{2BAABC61-25D8-4662-8584-F1136C1F6AD4}"/>
                </a:ext>
              </a:extLst>
            </p:cNvPr>
            <p:cNvSpPr txBox="1"/>
            <p:nvPr/>
          </p:nvSpPr>
          <p:spPr>
            <a:xfrm>
              <a:off x="5746174" y="3187599"/>
              <a:ext cx="466794" cy="369332"/>
            </a:xfrm>
            <a:prstGeom prst="rect">
              <a:avLst/>
            </a:prstGeom>
            <a:noFill/>
          </p:spPr>
          <p:txBody>
            <a:bodyPr wrap="none" rtlCol="0">
              <a:spAutoFit/>
            </a:bodyPr>
            <a:lstStyle/>
            <a:p>
              <a:r>
                <a:rPr lang="en-US" b="1" dirty="0" err="1">
                  <a:solidFill>
                    <a:srgbClr val="0070C0"/>
                  </a:solidFill>
                </a:rPr>
                <a:t>Q</a:t>
              </a:r>
              <a:r>
                <a:rPr lang="en-US" b="1" baseline="-25000" dirty="0" err="1">
                  <a:solidFill>
                    <a:srgbClr val="0070C0"/>
                  </a:solidFill>
                </a:rPr>
                <a:t>L</a:t>
              </a:r>
              <a:endParaRPr lang="en-US" b="1" dirty="0">
                <a:solidFill>
                  <a:srgbClr val="0070C0"/>
                </a:solidFill>
              </a:endParaRPr>
            </a:p>
          </p:txBody>
        </p:sp>
      </p:grpSp>
      <p:sp>
        <p:nvSpPr>
          <p:cNvPr id="23" name="TextBox 22">
            <a:extLst>
              <a:ext uri="{FF2B5EF4-FFF2-40B4-BE49-F238E27FC236}">
                <a16:creationId xmlns:a16="http://schemas.microsoft.com/office/drawing/2014/main" id="{5198B600-9B18-453E-843D-D94634143B65}"/>
              </a:ext>
            </a:extLst>
          </p:cNvPr>
          <p:cNvSpPr txBox="1"/>
          <p:nvPr/>
        </p:nvSpPr>
        <p:spPr>
          <a:xfrm>
            <a:off x="4729348" y="1568480"/>
            <a:ext cx="5199584" cy="3416320"/>
          </a:xfrm>
          <a:prstGeom prst="rect">
            <a:avLst/>
          </a:prstGeom>
          <a:noFill/>
          <a:ln>
            <a:solidFill>
              <a:schemeClr val="tx1"/>
            </a:solidFill>
          </a:ln>
        </p:spPr>
        <p:txBody>
          <a:bodyPr wrap="square" rtlCol="0">
            <a:spAutoFit/>
          </a:bodyPr>
          <a:lstStyle/>
          <a:p>
            <a:r>
              <a:rPr lang="en-US" dirty="0"/>
              <a:t>The prevailing pre-merger price is </a:t>
            </a:r>
            <a:r>
              <a:rPr lang="en-US" b="1" dirty="0"/>
              <a:t>P</a:t>
            </a:r>
            <a:r>
              <a:rPr lang="en-US" b="1" baseline="-25000" dirty="0"/>
              <a:t>0</a:t>
            </a:r>
            <a:r>
              <a:rPr lang="en-US" dirty="0"/>
              <a:t>.  Diagram shows imports with a U.S. “landed cost” of </a:t>
            </a:r>
            <a:r>
              <a:rPr lang="en-US" b="1" dirty="0"/>
              <a:t>C</a:t>
            </a:r>
            <a:r>
              <a:rPr lang="en-US" b="1" baseline="-25000" dirty="0"/>
              <a:t>F</a:t>
            </a:r>
            <a:r>
              <a:rPr lang="en-US" b="1" dirty="0"/>
              <a:t> </a:t>
            </a:r>
            <a:r>
              <a:rPr lang="en-US" dirty="0"/>
              <a:t>which is above the cost of the hypothetical monopolist </a:t>
            </a:r>
            <a:r>
              <a:rPr lang="en-US" b="1" dirty="0"/>
              <a:t>C</a:t>
            </a:r>
            <a:r>
              <a:rPr lang="en-US" b="1" baseline="-25000" dirty="0"/>
              <a:t>m</a:t>
            </a:r>
            <a:r>
              <a:rPr lang="en-US" b="1" dirty="0"/>
              <a:t>, </a:t>
            </a:r>
            <a:r>
              <a:rPr lang="en-US" dirty="0"/>
              <a:t>i.e., </a:t>
            </a:r>
            <a:r>
              <a:rPr lang="en-US" b="1" dirty="0"/>
              <a:t>C</a:t>
            </a:r>
            <a:r>
              <a:rPr lang="en-US" b="1" baseline="-25000" dirty="0"/>
              <a:t>F</a:t>
            </a:r>
            <a:r>
              <a:rPr lang="en-US" b="1" dirty="0"/>
              <a:t> &gt; C</a:t>
            </a:r>
            <a:r>
              <a:rPr lang="en-US" b="1" baseline="-25000" dirty="0"/>
              <a:t>m</a:t>
            </a:r>
            <a:r>
              <a:rPr lang="en-US" dirty="0"/>
              <a:t>.   But the imports would constraint the hypo monopolist from raising price all the way up to the monopoly price </a:t>
            </a:r>
            <a:r>
              <a:rPr lang="en-US" b="1" dirty="0"/>
              <a:t>P</a:t>
            </a:r>
            <a:r>
              <a:rPr lang="en-US" b="1" baseline="-25000" dirty="0"/>
              <a:t>m</a:t>
            </a:r>
            <a:r>
              <a:rPr lang="en-US" dirty="0"/>
              <a:t>.  </a:t>
            </a:r>
          </a:p>
          <a:p>
            <a:endParaRPr lang="en-US" dirty="0"/>
          </a:p>
          <a:p>
            <a:r>
              <a:rPr lang="en-US" dirty="0">
                <a:solidFill>
                  <a:srgbClr val="C00000"/>
                </a:solidFill>
              </a:rPr>
              <a:t>The hypo monopolist facing a threat of imports can only raise prices up to a price level </a:t>
            </a:r>
            <a:r>
              <a:rPr lang="en-US" b="1" dirty="0">
                <a:solidFill>
                  <a:srgbClr val="C00000"/>
                </a:solidFill>
              </a:rPr>
              <a:t>P</a:t>
            </a:r>
            <a:r>
              <a:rPr lang="en-US" b="1" baseline="-25000" dirty="0">
                <a:solidFill>
                  <a:srgbClr val="C00000"/>
                </a:solidFill>
              </a:rPr>
              <a:t>L </a:t>
            </a:r>
            <a:r>
              <a:rPr lang="en-US" dirty="0">
                <a:solidFill>
                  <a:srgbClr val="C00000"/>
                </a:solidFill>
              </a:rPr>
              <a:t>which is slightly below the cost of imports </a:t>
            </a:r>
            <a:r>
              <a:rPr lang="en-US" b="1" dirty="0">
                <a:solidFill>
                  <a:srgbClr val="C00000"/>
                </a:solidFill>
              </a:rPr>
              <a:t>(C</a:t>
            </a:r>
            <a:r>
              <a:rPr lang="en-US" b="1" baseline="-25000" dirty="0">
                <a:solidFill>
                  <a:srgbClr val="C00000"/>
                </a:solidFill>
              </a:rPr>
              <a:t>F</a:t>
            </a:r>
            <a:r>
              <a:rPr lang="en-US" b="1" dirty="0">
                <a:solidFill>
                  <a:srgbClr val="C00000"/>
                </a:solidFill>
              </a:rPr>
              <a:t>)</a:t>
            </a:r>
            <a:r>
              <a:rPr lang="en-US" dirty="0">
                <a:solidFill>
                  <a:srgbClr val="C00000"/>
                </a:solidFill>
              </a:rPr>
              <a:t>.  </a:t>
            </a:r>
            <a:br>
              <a:rPr lang="en-US" dirty="0">
                <a:solidFill>
                  <a:srgbClr val="C00000"/>
                </a:solidFill>
              </a:rPr>
            </a:br>
            <a:r>
              <a:rPr lang="en-US" dirty="0">
                <a:solidFill>
                  <a:srgbClr val="C00000"/>
                </a:solidFill>
              </a:rPr>
              <a:t>This price </a:t>
            </a:r>
            <a:r>
              <a:rPr lang="en-US" b="1" dirty="0">
                <a:solidFill>
                  <a:srgbClr val="C00000"/>
                </a:solidFill>
              </a:rPr>
              <a:t>P</a:t>
            </a:r>
            <a:r>
              <a:rPr lang="en-US" b="1" baseline="-25000" dirty="0">
                <a:solidFill>
                  <a:srgbClr val="C00000"/>
                </a:solidFill>
              </a:rPr>
              <a:t>L  </a:t>
            </a:r>
            <a:r>
              <a:rPr lang="en-US" dirty="0">
                <a:solidFill>
                  <a:srgbClr val="C00000"/>
                </a:solidFill>
              </a:rPr>
              <a:t>is called the </a:t>
            </a:r>
            <a:r>
              <a:rPr lang="en-US" b="1" dirty="0">
                <a:solidFill>
                  <a:srgbClr val="C00000"/>
                </a:solidFill>
              </a:rPr>
              <a:t>“Limit Price.”</a:t>
            </a:r>
          </a:p>
          <a:p>
            <a:endParaRPr lang="en-US" dirty="0"/>
          </a:p>
        </p:txBody>
      </p:sp>
      <p:sp>
        <p:nvSpPr>
          <p:cNvPr id="27" name="TextBox 26">
            <a:extLst>
              <a:ext uri="{FF2B5EF4-FFF2-40B4-BE49-F238E27FC236}">
                <a16:creationId xmlns:a16="http://schemas.microsoft.com/office/drawing/2014/main" id="{9035BA18-8360-40C9-8C86-C313ED19B969}"/>
              </a:ext>
            </a:extLst>
          </p:cNvPr>
          <p:cNvSpPr txBox="1"/>
          <p:nvPr/>
        </p:nvSpPr>
        <p:spPr>
          <a:xfrm>
            <a:off x="703071" y="4584935"/>
            <a:ext cx="453970" cy="369332"/>
          </a:xfrm>
          <a:prstGeom prst="rect">
            <a:avLst/>
          </a:prstGeom>
          <a:noFill/>
        </p:spPr>
        <p:txBody>
          <a:bodyPr wrap="none" rtlCol="0">
            <a:spAutoFit/>
          </a:bodyPr>
          <a:lstStyle/>
          <a:p>
            <a:r>
              <a:rPr lang="en-US" b="1" dirty="0">
                <a:solidFill>
                  <a:srgbClr val="00B050"/>
                </a:solidFill>
              </a:rPr>
              <a:t>P</a:t>
            </a:r>
            <a:r>
              <a:rPr lang="en-US" b="1" baseline="-25000" dirty="0">
                <a:solidFill>
                  <a:srgbClr val="00B050"/>
                </a:solidFill>
              </a:rPr>
              <a:t>0</a:t>
            </a:r>
            <a:r>
              <a:rPr lang="en-US" baseline="-25000" dirty="0"/>
              <a:t>`</a:t>
            </a:r>
            <a:endParaRPr lang="en-US" dirty="0"/>
          </a:p>
        </p:txBody>
      </p:sp>
      <p:cxnSp>
        <p:nvCxnSpPr>
          <p:cNvPr id="28" name="Straight Connector 27">
            <a:extLst>
              <a:ext uri="{FF2B5EF4-FFF2-40B4-BE49-F238E27FC236}">
                <a16:creationId xmlns:a16="http://schemas.microsoft.com/office/drawing/2014/main" id="{5BB75365-D5B2-403E-B2DD-121D6804F6FA}"/>
              </a:ext>
            </a:extLst>
          </p:cNvPr>
          <p:cNvCxnSpPr>
            <a:cxnSpLocks/>
          </p:cNvCxnSpPr>
          <p:nvPr/>
        </p:nvCxnSpPr>
        <p:spPr>
          <a:xfrm>
            <a:off x="1060685" y="4800134"/>
            <a:ext cx="2396436" cy="10291"/>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D9D264E-7267-4F09-B738-31960D0B1D3C}"/>
              </a:ext>
            </a:extLst>
          </p:cNvPr>
          <p:cNvCxnSpPr>
            <a:cxnSpLocks/>
          </p:cNvCxnSpPr>
          <p:nvPr/>
        </p:nvCxnSpPr>
        <p:spPr>
          <a:xfrm>
            <a:off x="3457121" y="4746706"/>
            <a:ext cx="0" cy="713315"/>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84AF2E6D-8647-4E80-84BE-5AEB82ADCB29}"/>
              </a:ext>
            </a:extLst>
          </p:cNvPr>
          <p:cNvSpPr txBox="1"/>
          <p:nvPr/>
        </p:nvSpPr>
        <p:spPr>
          <a:xfrm>
            <a:off x="3246459" y="5460021"/>
            <a:ext cx="441146" cy="369332"/>
          </a:xfrm>
          <a:prstGeom prst="rect">
            <a:avLst/>
          </a:prstGeom>
          <a:noFill/>
        </p:spPr>
        <p:txBody>
          <a:bodyPr wrap="none" rtlCol="0">
            <a:spAutoFit/>
          </a:bodyPr>
          <a:lstStyle/>
          <a:p>
            <a:r>
              <a:rPr lang="en-US" b="1" dirty="0">
                <a:solidFill>
                  <a:srgbClr val="00B050"/>
                </a:solidFill>
              </a:rPr>
              <a:t>Q</a:t>
            </a:r>
            <a:r>
              <a:rPr lang="en-US" b="1" baseline="-25000" dirty="0">
                <a:solidFill>
                  <a:srgbClr val="00B050"/>
                </a:solidFill>
              </a:rPr>
              <a:t>0</a:t>
            </a:r>
            <a:endParaRPr lang="en-US" b="1" dirty="0">
              <a:solidFill>
                <a:srgbClr val="00B050"/>
              </a:solidFill>
            </a:endParaRPr>
          </a:p>
        </p:txBody>
      </p:sp>
      <p:sp>
        <p:nvSpPr>
          <p:cNvPr id="61" name="Oval 60">
            <a:extLst>
              <a:ext uri="{FF2B5EF4-FFF2-40B4-BE49-F238E27FC236}">
                <a16:creationId xmlns:a16="http://schemas.microsoft.com/office/drawing/2014/main" id="{35007CA4-7CBB-4CF1-A842-6A91452E65DB}"/>
              </a:ext>
            </a:extLst>
          </p:cNvPr>
          <p:cNvSpPr/>
          <p:nvPr/>
        </p:nvSpPr>
        <p:spPr>
          <a:xfrm>
            <a:off x="3053050" y="4315539"/>
            <a:ext cx="182050" cy="1849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18F68F38-856D-4B50-8131-E138A010119E}"/>
              </a:ext>
            </a:extLst>
          </p:cNvPr>
          <p:cNvSpPr txBox="1"/>
          <p:nvPr/>
        </p:nvSpPr>
        <p:spPr>
          <a:xfrm>
            <a:off x="7106477" y="5425914"/>
            <a:ext cx="3225527" cy="1200329"/>
          </a:xfrm>
          <a:prstGeom prst="rect">
            <a:avLst/>
          </a:prstGeom>
          <a:noFill/>
          <a:ln w="38100">
            <a:solidFill>
              <a:srgbClr val="0070C0"/>
            </a:solidFill>
          </a:ln>
        </p:spPr>
        <p:txBody>
          <a:bodyPr wrap="square" rtlCol="0">
            <a:spAutoFit/>
          </a:bodyPr>
          <a:lstStyle/>
          <a:p>
            <a:r>
              <a:rPr lang="en-US" b="1" dirty="0">
                <a:solidFill>
                  <a:srgbClr val="0070C0"/>
                </a:solidFill>
              </a:rPr>
              <a:t>We will apply this same idea </a:t>
            </a:r>
          </a:p>
          <a:p>
            <a:r>
              <a:rPr lang="en-US" b="1" dirty="0">
                <a:solidFill>
                  <a:srgbClr val="0070C0"/>
                </a:solidFill>
              </a:rPr>
              <a:t>to limit prices arising from the threat of entry (Topic 14; also Topic 18)</a:t>
            </a:r>
          </a:p>
        </p:txBody>
      </p:sp>
      <p:cxnSp>
        <p:nvCxnSpPr>
          <p:cNvPr id="63" name="Straight Arrow Connector 62">
            <a:extLst>
              <a:ext uri="{FF2B5EF4-FFF2-40B4-BE49-F238E27FC236}">
                <a16:creationId xmlns:a16="http://schemas.microsoft.com/office/drawing/2014/main" id="{224553A8-3A11-49A7-B82E-A2DF5910B012}"/>
              </a:ext>
            </a:extLst>
          </p:cNvPr>
          <p:cNvCxnSpPr>
            <a:cxnSpLocks/>
          </p:cNvCxnSpPr>
          <p:nvPr/>
        </p:nvCxnSpPr>
        <p:spPr>
          <a:xfrm flipH="1" flipV="1">
            <a:off x="7337124" y="4676363"/>
            <a:ext cx="302436" cy="647475"/>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867867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0F672-85AB-4427-89E0-C1639114BB19}"/>
              </a:ext>
            </a:extLst>
          </p:cNvPr>
          <p:cNvSpPr>
            <a:spLocks noGrp="1"/>
          </p:cNvSpPr>
          <p:nvPr>
            <p:ph type="title"/>
          </p:nvPr>
        </p:nvSpPr>
        <p:spPr>
          <a:xfrm>
            <a:off x="828024" y="170795"/>
            <a:ext cx="10515600" cy="1325563"/>
          </a:xfrm>
        </p:spPr>
        <p:txBody>
          <a:bodyPr/>
          <a:lstStyle/>
          <a:p>
            <a:r>
              <a:rPr lang="en-US" dirty="0"/>
              <a:t>“Limit Prices” From the Threat of Imports: </a:t>
            </a:r>
            <a:br>
              <a:rPr lang="en-US" dirty="0"/>
            </a:br>
            <a:r>
              <a:rPr lang="en-US" i="1" dirty="0"/>
              <a:t>Showing the Implied Demand Curve for Clarity </a:t>
            </a:r>
          </a:p>
        </p:txBody>
      </p:sp>
      <p:sp>
        <p:nvSpPr>
          <p:cNvPr id="3" name="Content Placeholder 2">
            <a:extLst>
              <a:ext uri="{FF2B5EF4-FFF2-40B4-BE49-F238E27FC236}">
                <a16:creationId xmlns:a16="http://schemas.microsoft.com/office/drawing/2014/main" id="{B38C172D-98A0-4A9C-8CAC-0961937945AA}"/>
              </a:ext>
            </a:extLst>
          </p:cNvPr>
          <p:cNvSpPr>
            <a:spLocks noGrp="1"/>
          </p:cNvSpPr>
          <p:nvPr>
            <p:ph idx="1"/>
          </p:nvPr>
        </p:nvSpPr>
        <p:spPr>
          <a:xfrm>
            <a:off x="848360" y="1825625"/>
            <a:ext cx="10515600" cy="4351338"/>
          </a:xfrm>
        </p:spPr>
        <p:txBody>
          <a:bodyPr/>
          <a:lstStyle/>
          <a:p>
            <a:pPr marL="0" indent="0">
              <a:buNone/>
            </a:pPr>
            <a:r>
              <a:rPr lang="en-US" dirty="0"/>
              <a:t>  </a:t>
            </a:r>
          </a:p>
        </p:txBody>
      </p:sp>
      <p:grpSp>
        <p:nvGrpSpPr>
          <p:cNvPr id="4" name="Group 3">
            <a:extLst>
              <a:ext uri="{FF2B5EF4-FFF2-40B4-BE49-F238E27FC236}">
                <a16:creationId xmlns:a16="http://schemas.microsoft.com/office/drawing/2014/main" id="{F23C5BD6-5088-46B2-B76A-C0DA6150B77B}"/>
              </a:ext>
            </a:extLst>
          </p:cNvPr>
          <p:cNvGrpSpPr/>
          <p:nvPr/>
        </p:nvGrpSpPr>
        <p:grpSpPr>
          <a:xfrm>
            <a:off x="703071" y="2408944"/>
            <a:ext cx="3926330" cy="3420409"/>
            <a:chOff x="3561573" y="143757"/>
            <a:chExt cx="3926330" cy="3420409"/>
          </a:xfrm>
        </p:grpSpPr>
        <p:grpSp>
          <p:nvGrpSpPr>
            <p:cNvPr id="5" name="Group 4">
              <a:extLst>
                <a:ext uri="{FF2B5EF4-FFF2-40B4-BE49-F238E27FC236}">
                  <a16:creationId xmlns:a16="http://schemas.microsoft.com/office/drawing/2014/main" id="{ABE1404C-7237-4686-8BB4-6935685C82AA}"/>
                </a:ext>
              </a:extLst>
            </p:cNvPr>
            <p:cNvGrpSpPr/>
            <p:nvPr/>
          </p:nvGrpSpPr>
          <p:grpSpPr>
            <a:xfrm>
              <a:off x="3561573" y="143757"/>
              <a:ext cx="3926330" cy="3141484"/>
              <a:chOff x="3561573" y="143757"/>
              <a:chExt cx="3926330" cy="3141484"/>
            </a:xfrm>
          </p:grpSpPr>
          <p:grpSp>
            <p:nvGrpSpPr>
              <p:cNvPr id="8" name="Group 7">
                <a:extLst>
                  <a:ext uri="{FF2B5EF4-FFF2-40B4-BE49-F238E27FC236}">
                    <a16:creationId xmlns:a16="http://schemas.microsoft.com/office/drawing/2014/main" id="{617EDCA2-ECA5-4394-9098-DC75C1ECD81E}"/>
                  </a:ext>
                </a:extLst>
              </p:cNvPr>
              <p:cNvGrpSpPr/>
              <p:nvPr/>
            </p:nvGrpSpPr>
            <p:grpSpPr>
              <a:xfrm>
                <a:off x="3951588" y="143757"/>
                <a:ext cx="3242821" cy="3101419"/>
                <a:chOff x="3403076" y="904973"/>
                <a:chExt cx="3242821" cy="3101419"/>
              </a:xfrm>
            </p:grpSpPr>
            <p:cxnSp>
              <p:nvCxnSpPr>
                <p:cNvPr id="21" name="Straight Connector 20">
                  <a:extLst>
                    <a:ext uri="{FF2B5EF4-FFF2-40B4-BE49-F238E27FC236}">
                      <a16:creationId xmlns:a16="http://schemas.microsoft.com/office/drawing/2014/main" id="{4A9E4028-D2BF-4A68-92BC-21DA437D7ACE}"/>
                    </a:ext>
                  </a:extLst>
                </p:cNvPr>
                <p:cNvCxnSpPr>
                  <a:cxnSpLocks/>
                </p:cNvCxnSpPr>
                <p:nvPr/>
              </p:nvCxnSpPr>
              <p:spPr>
                <a:xfrm>
                  <a:off x="3403076" y="904973"/>
                  <a:ext cx="0" cy="3101419"/>
                </a:xfrm>
                <a:prstGeom prst="line">
                  <a:avLst/>
                </a:prstGeom>
                <a:ln w="28575"/>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F4AA20F4-D7F3-4F3A-95C2-8A47ADADDC17}"/>
                    </a:ext>
                  </a:extLst>
                </p:cNvPr>
                <p:cNvCxnSpPr/>
                <p:nvPr/>
              </p:nvCxnSpPr>
              <p:spPr>
                <a:xfrm>
                  <a:off x="3403076" y="4006392"/>
                  <a:ext cx="3242821" cy="0"/>
                </a:xfrm>
                <a:prstGeom prst="line">
                  <a:avLst/>
                </a:prstGeom>
                <a:ln w="28575"/>
              </p:spPr>
              <p:style>
                <a:lnRef idx="1">
                  <a:schemeClr val="dk1"/>
                </a:lnRef>
                <a:fillRef idx="0">
                  <a:schemeClr val="dk1"/>
                </a:fillRef>
                <a:effectRef idx="0">
                  <a:schemeClr val="dk1"/>
                </a:effectRef>
                <a:fontRef idx="minor">
                  <a:schemeClr val="tx1"/>
                </a:fontRef>
              </p:style>
            </p:cxnSp>
          </p:grpSp>
          <p:cxnSp>
            <p:nvCxnSpPr>
              <p:cNvPr id="9" name="Straight Connector 8">
                <a:extLst>
                  <a:ext uri="{FF2B5EF4-FFF2-40B4-BE49-F238E27FC236}">
                    <a16:creationId xmlns:a16="http://schemas.microsoft.com/office/drawing/2014/main" id="{E6889666-AE8C-4C4F-B69D-9EC9CD35DAB6}"/>
                  </a:ext>
                </a:extLst>
              </p:cNvPr>
              <p:cNvCxnSpPr/>
              <p:nvPr/>
            </p:nvCxnSpPr>
            <p:spPr>
              <a:xfrm>
                <a:off x="4270342" y="273377"/>
                <a:ext cx="2413262" cy="2642532"/>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E19915B-2B99-4DEC-8BBC-C74D44004EF0}"/>
                  </a:ext>
                </a:extLst>
              </p:cNvPr>
              <p:cNvCxnSpPr/>
              <p:nvPr/>
            </p:nvCxnSpPr>
            <p:spPr>
              <a:xfrm>
                <a:off x="3951588" y="1432874"/>
                <a:ext cx="1355703" cy="0"/>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658EC30-7691-4E4A-B338-F8126BA37E39}"/>
                  </a:ext>
                </a:extLst>
              </p:cNvPr>
              <p:cNvCxnSpPr/>
              <p:nvPr/>
            </p:nvCxnSpPr>
            <p:spPr>
              <a:xfrm>
                <a:off x="5288437" y="1414021"/>
                <a:ext cx="0" cy="1831155"/>
              </a:xfrm>
              <a:prstGeom prst="line">
                <a:avLst/>
              </a:prstGeom>
              <a:ln>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8144275-8030-4076-9C90-95771BF1B0DC}"/>
                  </a:ext>
                </a:extLst>
              </p:cNvPr>
              <p:cNvCxnSpPr/>
              <p:nvPr/>
            </p:nvCxnSpPr>
            <p:spPr>
              <a:xfrm>
                <a:off x="3951588" y="1989056"/>
                <a:ext cx="2986540" cy="0"/>
              </a:xfrm>
              <a:prstGeom prst="line">
                <a:avLst/>
              </a:prstGeom>
              <a:ln w="28575">
                <a:solidFill>
                  <a:srgbClr val="7030A0"/>
                </a:solidFill>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B193F2-BFB6-447D-92CE-005054A35CD1}"/>
                  </a:ext>
                </a:extLst>
              </p:cNvPr>
              <p:cNvCxnSpPr/>
              <p:nvPr/>
            </p:nvCxnSpPr>
            <p:spPr>
              <a:xfrm>
                <a:off x="3951588" y="2102177"/>
                <a:ext cx="1996725" cy="0"/>
              </a:xfrm>
              <a:prstGeom prst="line">
                <a:avLst/>
              </a:prstGeom>
              <a:ln w="19050">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B7A3817-45BD-473D-9966-0DB305809CC4}"/>
                  </a:ext>
                </a:extLst>
              </p:cNvPr>
              <p:cNvCxnSpPr/>
              <p:nvPr/>
            </p:nvCxnSpPr>
            <p:spPr>
              <a:xfrm>
                <a:off x="5957740" y="2092751"/>
                <a:ext cx="0" cy="1192490"/>
              </a:xfrm>
              <a:prstGeom prst="line">
                <a:avLst/>
              </a:prstGeom>
              <a:ln w="28575">
                <a:solidFill>
                  <a:schemeClr val="tx1">
                    <a:lumMod val="95000"/>
                    <a:lumOff val="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4CF9DCE-7056-42D0-AA9E-64EA561FC4C1}"/>
                  </a:ext>
                </a:extLst>
              </p:cNvPr>
              <p:cNvCxnSpPr/>
              <p:nvPr/>
            </p:nvCxnSpPr>
            <p:spPr>
              <a:xfrm>
                <a:off x="3951588" y="2733773"/>
                <a:ext cx="298654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0CB7980-545D-4432-BA8C-DB88B782F937}"/>
                  </a:ext>
                </a:extLst>
              </p:cNvPr>
              <p:cNvSpPr txBox="1"/>
              <p:nvPr/>
            </p:nvSpPr>
            <p:spPr>
              <a:xfrm>
                <a:off x="3561573" y="1197207"/>
                <a:ext cx="426720" cy="369332"/>
              </a:xfrm>
              <a:prstGeom prst="rect">
                <a:avLst/>
              </a:prstGeom>
              <a:noFill/>
            </p:spPr>
            <p:txBody>
              <a:bodyPr wrap="none" rtlCol="0">
                <a:spAutoFit/>
              </a:bodyPr>
              <a:lstStyle/>
              <a:p>
                <a:r>
                  <a:rPr lang="en-US" dirty="0"/>
                  <a:t>P</a:t>
                </a:r>
                <a:r>
                  <a:rPr lang="en-US" baseline="-25000" dirty="0"/>
                  <a:t>m</a:t>
                </a:r>
                <a:endParaRPr lang="en-US" dirty="0"/>
              </a:p>
            </p:txBody>
          </p:sp>
          <p:sp>
            <p:nvSpPr>
              <p:cNvPr id="17" name="TextBox 16">
                <a:extLst>
                  <a:ext uri="{FF2B5EF4-FFF2-40B4-BE49-F238E27FC236}">
                    <a16:creationId xmlns:a16="http://schemas.microsoft.com/office/drawing/2014/main" id="{1D115BA2-E33C-4E04-BAC7-E054B983AA0E}"/>
                  </a:ext>
                </a:extLst>
              </p:cNvPr>
              <p:cNvSpPr txBox="1"/>
              <p:nvPr/>
            </p:nvSpPr>
            <p:spPr>
              <a:xfrm>
                <a:off x="3561573" y="1889231"/>
                <a:ext cx="479618" cy="369332"/>
              </a:xfrm>
              <a:prstGeom prst="rect">
                <a:avLst/>
              </a:prstGeom>
              <a:noFill/>
            </p:spPr>
            <p:txBody>
              <a:bodyPr wrap="none" rtlCol="0">
                <a:spAutoFit/>
              </a:bodyPr>
              <a:lstStyle/>
              <a:p>
                <a:r>
                  <a:rPr lang="en-US" b="1" dirty="0">
                    <a:solidFill>
                      <a:srgbClr val="0070C0"/>
                    </a:solidFill>
                  </a:rPr>
                  <a:t>P</a:t>
                </a:r>
                <a:r>
                  <a:rPr lang="en-US" b="1" baseline="-25000" dirty="0">
                    <a:solidFill>
                      <a:srgbClr val="0070C0"/>
                    </a:solidFill>
                  </a:rPr>
                  <a:t>L</a:t>
                </a:r>
                <a:r>
                  <a:rPr lang="en-US" baseline="-25000" dirty="0"/>
                  <a:t>`</a:t>
                </a:r>
                <a:endParaRPr lang="en-US" dirty="0"/>
              </a:p>
            </p:txBody>
          </p:sp>
          <p:sp>
            <p:nvSpPr>
              <p:cNvPr id="18" name="TextBox 17">
                <a:extLst>
                  <a:ext uri="{FF2B5EF4-FFF2-40B4-BE49-F238E27FC236}">
                    <a16:creationId xmlns:a16="http://schemas.microsoft.com/office/drawing/2014/main" id="{2A5ED3BE-3F79-4BB2-8A0C-1BEBBD351C4F}"/>
                  </a:ext>
                </a:extLst>
              </p:cNvPr>
              <p:cNvSpPr txBox="1"/>
              <p:nvPr/>
            </p:nvSpPr>
            <p:spPr>
              <a:xfrm>
                <a:off x="7004413" y="2534947"/>
                <a:ext cx="479618" cy="369332"/>
              </a:xfrm>
              <a:prstGeom prst="rect">
                <a:avLst/>
              </a:prstGeom>
              <a:noFill/>
            </p:spPr>
            <p:txBody>
              <a:bodyPr wrap="none" rtlCol="0">
                <a:spAutoFit/>
              </a:bodyPr>
              <a:lstStyle/>
              <a:p>
                <a:r>
                  <a:rPr lang="en-US" b="1" dirty="0">
                    <a:solidFill>
                      <a:srgbClr val="C00000"/>
                    </a:solidFill>
                  </a:rPr>
                  <a:t>C</a:t>
                </a:r>
                <a:r>
                  <a:rPr lang="en-US" b="1" baseline="-25000" dirty="0">
                    <a:solidFill>
                      <a:srgbClr val="C00000"/>
                    </a:solidFill>
                  </a:rPr>
                  <a:t>m</a:t>
                </a:r>
                <a:endParaRPr lang="en-US" b="1" dirty="0">
                  <a:solidFill>
                    <a:srgbClr val="C00000"/>
                  </a:solidFill>
                </a:endParaRPr>
              </a:p>
            </p:txBody>
          </p:sp>
          <p:sp>
            <p:nvSpPr>
              <p:cNvPr id="19" name="TextBox 18">
                <a:extLst>
                  <a:ext uri="{FF2B5EF4-FFF2-40B4-BE49-F238E27FC236}">
                    <a16:creationId xmlns:a16="http://schemas.microsoft.com/office/drawing/2014/main" id="{61399344-187E-4D8B-AE91-CCB81AD4C15D}"/>
                  </a:ext>
                </a:extLst>
              </p:cNvPr>
              <p:cNvSpPr txBox="1"/>
              <p:nvPr/>
            </p:nvSpPr>
            <p:spPr>
              <a:xfrm>
                <a:off x="7041947" y="1804390"/>
                <a:ext cx="445956" cy="369332"/>
              </a:xfrm>
              <a:prstGeom prst="rect">
                <a:avLst/>
              </a:prstGeom>
              <a:noFill/>
            </p:spPr>
            <p:txBody>
              <a:bodyPr wrap="none" rtlCol="0">
                <a:spAutoFit/>
              </a:bodyPr>
              <a:lstStyle/>
              <a:p>
                <a:r>
                  <a:rPr lang="en-US" b="1" dirty="0">
                    <a:solidFill>
                      <a:srgbClr val="7030A0"/>
                    </a:solidFill>
                  </a:rPr>
                  <a:t>C</a:t>
                </a:r>
                <a:r>
                  <a:rPr lang="en-US" b="1" baseline="-25000" dirty="0">
                    <a:solidFill>
                      <a:srgbClr val="7030A0"/>
                    </a:solidFill>
                  </a:rPr>
                  <a:t>F</a:t>
                </a:r>
                <a:endParaRPr lang="en-US" b="1" dirty="0">
                  <a:solidFill>
                    <a:srgbClr val="7030A0"/>
                  </a:solidFill>
                </a:endParaRPr>
              </a:p>
            </p:txBody>
          </p:sp>
          <p:sp>
            <p:nvSpPr>
              <p:cNvPr id="20" name="TextBox 19">
                <a:extLst>
                  <a:ext uri="{FF2B5EF4-FFF2-40B4-BE49-F238E27FC236}">
                    <a16:creationId xmlns:a16="http://schemas.microsoft.com/office/drawing/2014/main" id="{78ECAE58-FB26-4009-AA9A-499B8E55D57D}"/>
                  </a:ext>
                </a:extLst>
              </p:cNvPr>
              <p:cNvSpPr txBox="1"/>
              <p:nvPr/>
            </p:nvSpPr>
            <p:spPr>
              <a:xfrm>
                <a:off x="5245665" y="1108322"/>
                <a:ext cx="389850" cy="369332"/>
              </a:xfrm>
              <a:prstGeom prst="rect">
                <a:avLst/>
              </a:prstGeom>
              <a:noFill/>
            </p:spPr>
            <p:txBody>
              <a:bodyPr wrap="none" rtlCol="0">
                <a:spAutoFit/>
              </a:bodyPr>
              <a:lstStyle/>
              <a:p>
                <a:r>
                  <a:rPr lang="en-US" dirty="0"/>
                  <a:t>M</a:t>
                </a:r>
              </a:p>
            </p:txBody>
          </p:sp>
        </p:grpSp>
        <p:sp>
          <p:nvSpPr>
            <p:cNvPr id="6" name="TextBox 5">
              <a:extLst>
                <a:ext uri="{FF2B5EF4-FFF2-40B4-BE49-F238E27FC236}">
                  <a16:creationId xmlns:a16="http://schemas.microsoft.com/office/drawing/2014/main" id="{CDC36FD4-591E-47CE-B6B3-AA9D763DABBF}"/>
                </a:ext>
              </a:extLst>
            </p:cNvPr>
            <p:cNvSpPr txBox="1"/>
            <p:nvPr/>
          </p:nvSpPr>
          <p:spPr>
            <a:xfrm>
              <a:off x="5113203" y="3194834"/>
              <a:ext cx="463588" cy="369332"/>
            </a:xfrm>
            <a:prstGeom prst="rect">
              <a:avLst/>
            </a:prstGeom>
            <a:noFill/>
          </p:spPr>
          <p:txBody>
            <a:bodyPr wrap="none" rtlCol="0">
              <a:spAutoFit/>
            </a:bodyPr>
            <a:lstStyle/>
            <a:p>
              <a:r>
                <a:rPr lang="en-US" dirty="0" err="1"/>
                <a:t>Q</a:t>
              </a:r>
              <a:r>
                <a:rPr lang="en-US" baseline="-25000" dirty="0" err="1"/>
                <a:t>m</a:t>
              </a:r>
              <a:endParaRPr lang="en-US" dirty="0"/>
            </a:p>
          </p:txBody>
        </p:sp>
        <p:sp>
          <p:nvSpPr>
            <p:cNvPr id="7" name="TextBox 6">
              <a:extLst>
                <a:ext uri="{FF2B5EF4-FFF2-40B4-BE49-F238E27FC236}">
                  <a16:creationId xmlns:a16="http://schemas.microsoft.com/office/drawing/2014/main" id="{2BAABC61-25D8-4662-8584-F1136C1F6AD4}"/>
                </a:ext>
              </a:extLst>
            </p:cNvPr>
            <p:cNvSpPr txBox="1"/>
            <p:nvPr/>
          </p:nvSpPr>
          <p:spPr>
            <a:xfrm>
              <a:off x="5746174" y="3187599"/>
              <a:ext cx="466794" cy="369332"/>
            </a:xfrm>
            <a:prstGeom prst="rect">
              <a:avLst/>
            </a:prstGeom>
            <a:noFill/>
          </p:spPr>
          <p:txBody>
            <a:bodyPr wrap="none" rtlCol="0">
              <a:spAutoFit/>
            </a:bodyPr>
            <a:lstStyle/>
            <a:p>
              <a:r>
                <a:rPr lang="en-US" b="1" dirty="0" err="1">
                  <a:solidFill>
                    <a:srgbClr val="0070C0"/>
                  </a:solidFill>
                </a:rPr>
                <a:t>Q</a:t>
              </a:r>
              <a:r>
                <a:rPr lang="en-US" b="1" baseline="-25000" dirty="0" err="1">
                  <a:solidFill>
                    <a:srgbClr val="0070C0"/>
                  </a:solidFill>
                </a:rPr>
                <a:t>L</a:t>
              </a:r>
              <a:endParaRPr lang="en-US" b="1" dirty="0">
                <a:solidFill>
                  <a:srgbClr val="0070C0"/>
                </a:solidFill>
              </a:endParaRPr>
            </a:p>
          </p:txBody>
        </p:sp>
      </p:grpSp>
      <p:sp>
        <p:nvSpPr>
          <p:cNvPr id="23" name="TextBox 22">
            <a:extLst>
              <a:ext uri="{FF2B5EF4-FFF2-40B4-BE49-F238E27FC236}">
                <a16:creationId xmlns:a16="http://schemas.microsoft.com/office/drawing/2014/main" id="{5198B600-9B18-453E-843D-D94634143B65}"/>
              </a:ext>
            </a:extLst>
          </p:cNvPr>
          <p:cNvSpPr txBox="1"/>
          <p:nvPr/>
        </p:nvSpPr>
        <p:spPr>
          <a:xfrm>
            <a:off x="4729348" y="1568480"/>
            <a:ext cx="5199584" cy="3416320"/>
          </a:xfrm>
          <a:prstGeom prst="rect">
            <a:avLst/>
          </a:prstGeom>
          <a:noFill/>
          <a:ln>
            <a:solidFill>
              <a:schemeClr val="tx1"/>
            </a:solidFill>
          </a:ln>
        </p:spPr>
        <p:txBody>
          <a:bodyPr wrap="square" rtlCol="0">
            <a:spAutoFit/>
          </a:bodyPr>
          <a:lstStyle/>
          <a:p>
            <a:r>
              <a:rPr lang="en-US" dirty="0"/>
              <a:t>The prevailing pre-merger price is </a:t>
            </a:r>
            <a:r>
              <a:rPr lang="en-US" b="1" dirty="0"/>
              <a:t>P</a:t>
            </a:r>
            <a:r>
              <a:rPr lang="en-US" b="1" baseline="-25000" dirty="0"/>
              <a:t>0</a:t>
            </a:r>
            <a:r>
              <a:rPr lang="en-US" dirty="0"/>
              <a:t>.  Diagram shows imports with a U.S. “landed cost” of </a:t>
            </a:r>
            <a:r>
              <a:rPr lang="en-US" b="1" dirty="0"/>
              <a:t>C</a:t>
            </a:r>
            <a:r>
              <a:rPr lang="en-US" b="1" baseline="-25000" dirty="0"/>
              <a:t>F</a:t>
            </a:r>
            <a:r>
              <a:rPr lang="en-US" b="1" dirty="0"/>
              <a:t> </a:t>
            </a:r>
            <a:r>
              <a:rPr lang="en-US" dirty="0"/>
              <a:t>which is above the cost of the hypothetical monopolist </a:t>
            </a:r>
            <a:r>
              <a:rPr lang="en-US" b="1" dirty="0"/>
              <a:t>C</a:t>
            </a:r>
            <a:r>
              <a:rPr lang="en-US" b="1" baseline="-25000" dirty="0"/>
              <a:t>m</a:t>
            </a:r>
            <a:r>
              <a:rPr lang="en-US" b="1" dirty="0"/>
              <a:t>, </a:t>
            </a:r>
            <a:r>
              <a:rPr lang="en-US" dirty="0"/>
              <a:t>i.e., </a:t>
            </a:r>
            <a:r>
              <a:rPr lang="en-US" b="1" dirty="0"/>
              <a:t>C</a:t>
            </a:r>
            <a:r>
              <a:rPr lang="en-US" b="1" baseline="-25000" dirty="0"/>
              <a:t>F</a:t>
            </a:r>
            <a:r>
              <a:rPr lang="en-US" b="1" dirty="0"/>
              <a:t> &gt; C</a:t>
            </a:r>
            <a:r>
              <a:rPr lang="en-US" b="1" baseline="-25000" dirty="0"/>
              <a:t>m</a:t>
            </a:r>
            <a:r>
              <a:rPr lang="en-US" dirty="0"/>
              <a:t>.   But the imports would constraint the hypo monopolist from raising price all the way up to the monopoly price </a:t>
            </a:r>
            <a:r>
              <a:rPr lang="en-US" b="1" dirty="0"/>
              <a:t>P</a:t>
            </a:r>
            <a:r>
              <a:rPr lang="en-US" b="1" baseline="-25000" dirty="0"/>
              <a:t>m</a:t>
            </a:r>
            <a:r>
              <a:rPr lang="en-US" dirty="0"/>
              <a:t>.  </a:t>
            </a:r>
          </a:p>
          <a:p>
            <a:endParaRPr lang="en-US" dirty="0"/>
          </a:p>
          <a:p>
            <a:r>
              <a:rPr lang="en-US" dirty="0">
                <a:solidFill>
                  <a:srgbClr val="C00000"/>
                </a:solidFill>
              </a:rPr>
              <a:t>The hypo monopolist facing a threat of imports can only raise prices up to a price level </a:t>
            </a:r>
            <a:r>
              <a:rPr lang="en-US" b="1" dirty="0">
                <a:solidFill>
                  <a:srgbClr val="C00000"/>
                </a:solidFill>
              </a:rPr>
              <a:t>P</a:t>
            </a:r>
            <a:r>
              <a:rPr lang="en-US" b="1" baseline="-25000" dirty="0">
                <a:solidFill>
                  <a:srgbClr val="C00000"/>
                </a:solidFill>
              </a:rPr>
              <a:t>L </a:t>
            </a:r>
            <a:r>
              <a:rPr lang="en-US" dirty="0">
                <a:solidFill>
                  <a:srgbClr val="C00000"/>
                </a:solidFill>
              </a:rPr>
              <a:t>which is slightly below the cost of imports </a:t>
            </a:r>
            <a:r>
              <a:rPr lang="en-US" b="1" dirty="0">
                <a:solidFill>
                  <a:srgbClr val="C00000"/>
                </a:solidFill>
              </a:rPr>
              <a:t>(C</a:t>
            </a:r>
            <a:r>
              <a:rPr lang="en-US" b="1" baseline="-25000" dirty="0">
                <a:solidFill>
                  <a:srgbClr val="C00000"/>
                </a:solidFill>
              </a:rPr>
              <a:t>F</a:t>
            </a:r>
            <a:r>
              <a:rPr lang="en-US" b="1" dirty="0">
                <a:solidFill>
                  <a:srgbClr val="C00000"/>
                </a:solidFill>
              </a:rPr>
              <a:t>)</a:t>
            </a:r>
            <a:r>
              <a:rPr lang="en-US" dirty="0">
                <a:solidFill>
                  <a:srgbClr val="C00000"/>
                </a:solidFill>
              </a:rPr>
              <a:t>.  </a:t>
            </a:r>
            <a:br>
              <a:rPr lang="en-US" dirty="0">
                <a:solidFill>
                  <a:srgbClr val="C00000"/>
                </a:solidFill>
              </a:rPr>
            </a:br>
            <a:r>
              <a:rPr lang="en-US" dirty="0">
                <a:solidFill>
                  <a:srgbClr val="C00000"/>
                </a:solidFill>
              </a:rPr>
              <a:t>This price </a:t>
            </a:r>
            <a:r>
              <a:rPr lang="en-US" b="1" dirty="0">
                <a:solidFill>
                  <a:srgbClr val="C00000"/>
                </a:solidFill>
              </a:rPr>
              <a:t>P</a:t>
            </a:r>
            <a:r>
              <a:rPr lang="en-US" b="1" baseline="-25000" dirty="0">
                <a:solidFill>
                  <a:srgbClr val="C00000"/>
                </a:solidFill>
              </a:rPr>
              <a:t>L  </a:t>
            </a:r>
            <a:r>
              <a:rPr lang="en-US" dirty="0">
                <a:solidFill>
                  <a:srgbClr val="C00000"/>
                </a:solidFill>
              </a:rPr>
              <a:t>is called the </a:t>
            </a:r>
            <a:r>
              <a:rPr lang="en-US" b="1" dirty="0">
                <a:solidFill>
                  <a:srgbClr val="C00000"/>
                </a:solidFill>
              </a:rPr>
              <a:t>“Limit Price.”</a:t>
            </a:r>
          </a:p>
          <a:p>
            <a:endParaRPr lang="en-US" dirty="0"/>
          </a:p>
        </p:txBody>
      </p:sp>
      <p:sp>
        <p:nvSpPr>
          <p:cNvPr id="27" name="TextBox 26">
            <a:extLst>
              <a:ext uri="{FF2B5EF4-FFF2-40B4-BE49-F238E27FC236}">
                <a16:creationId xmlns:a16="http://schemas.microsoft.com/office/drawing/2014/main" id="{9035BA18-8360-40C9-8C86-C313ED19B969}"/>
              </a:ext>
            </a:extLst>
          </p:cNvPr>
          <p:cNvSpPr txBox="1"/>
          <p:nvPr/>
        </p:nvSpPr>
        <p:spPr>
          <a:xfrm>
            <a:off x="703071" y="4584935"/>
            <a:ext cx="453970" cy="369332"/>
          </a:xfrm>
          <a:prstGeom prst="rect">
            <a:avLst/>
          </a:prstGeom>
          <a:noFill/>
        </p:spPr>
        <p:txBody>
          <a:bodyPr wrap="none" rtlCol="0">
            <a:spAutoFit/>
          </a:bodyPr>
          <a:lstStyle/>
          <a:p>
            <a:r>
              <a:rPr lang="en-US" b="1" dirty="0">
                <a:solidFill>
                  <a:srgbClr val="00B050"/>
                </a:solidFill>
              </a:rPr>
              <a:t>P</a:t>
            </a:r>
            <a:r>
              <a:rPr lang="en-US" b="1" baseline="-25000" dirty="0">
                <a:solidFill>
                  <a:srgbClr val="00B050"/>
                </a:solidFill>
              </a:rPr>
              <a:t>0</a:t>
            </a:r>
            <a:r>
              <a:rPr lang="en-US" baseline="-25000" dirty="0"/>
              <a:t>`</a:t>
            </a:r>
            <a:endParaRPr lang="en-US" dirty="0"/>
          </a:p>
        </p:txBody>
      </p:sp>
      <p:cxnSp>
        <p:nvCxnSpPr>
          <p:cNvPr id="28" name="Straight Connector 27">
            <a:extLst>
              <a:ext uri="{FF2B5EF4-FFF2-40B4-BE49-F238E27FC236}">
                <a16:creationId xmlns:a16="http://schemas.microsoft.com/office/drawing/2014/main" id="{5BB75365-D5B2-403E-B2DD-121D6804F6FA}"/>
              </a:ext>
            </a:extLst>
          </p:cNvPr>
          <p:cNvCxnSpPr>
            <a:cxnSpLocks/>
          </p:cNvCxnSpPr>
          <p:nvPr/>
        </p:nvCxnSpPr>
        <p:spPr>
          <a:xfrm>
            <a:off x="1060685" y="4800134"/>
            <a:ext cx="2396436" cy="10291"/>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D9D264E-7267-4F09-B738-31960D0B1D3C}"/>
              </a:ext>
            </a:extLst>
          </p:cNvPr>
          <p:cNvCxnSpPr>
            <a:cxnSpLocks/>
          </p:cNvCxnSpPr>
          <p:nvPr/>
        </p:nvCxnSpPr>
        <p:spPr>
          <a:xfrm>
            <a:off x="3457121" y="4746706"/>
            <a:ext cx="0" cy="713315"/>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84AF2E6D-8647-4E80-84BE-5AEB82ADCB29}"/>
              </a:ext>
            </a:extLst>
          </p:cNvPr>
          <p:cNvSpPr txBox="1"/>
          <p:nvPr/>
        </p:nvSpPr>
        <p:spPr>
          <a:xfrm>
            <a:off x="3246459" y="5460021"/>
            <a:ext cx="441146" cy="369332"/>
          </a:xfrm>
          <a:prstGeom prst="rect">
            <a:avLst/>
          </a:prstGeom>
          <a:noFill/>
        </p:spPr>
        <p:txBody>
          <a:bodyPr wrap="none" rtlCol="0">
            <a:spAutoFit/>
          </a:bodyPr>
          <a:lstStyle/>
          <a:p>
            <a:r>
              <a:rPr lang="en-US" b="1" dirty="0">
                <a:solidFill>
                  <a:srgbClr val="00B050"/>
                </a:solidFill>
              </a:rPr>
              <a:t>Q</a:t>
            </a:r>
            <a:r>
              <a:rPr lang="en-US" b="1" baseline="-25000" dirty="0">
                <a:solidFill>
                  <a:srgbClr val="00B050"/>
                </a:solidFill>
              </a:rPr>
              <a:t>0</a:t>
            </a:r>
            <a:endParaRPr lang="en-US" b="1" dirty="0">
              <a:solidFill>
                <a:srgbClr val="00B050"/>
              </a:solidFill>
            </a:endParaRPr>
          </a:p>
        </p:txBody>
      </p:sp>
      <p:sp>
        <p:nvSpPr>
          <p:cNvPr id="61" name="Oval 60">
            <a:extLst>
              <a:ext uri="{FF2B5EF4-FFF2-40B4-BE49-F238E27FC236}">
                <a16:creationId xmlns:a16="http://schemas.microsoft.com/office/drawing/2014/main" id="{35007CA4-7CBB-4CF1-A842-6A91452E65DB}"/>
              </a:ext>
            </a:extLst>
          </p:cNvPr>
          <p:cNvSpPr/>
          <p:nvPr/>
        </p:nvSpPr>
        <p:spPr>
          <a:xfrm>
            <a:off x="3053050" y="4315539"/>
            <a:ext cx="182050" cy="1849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18F68F38-856D-4B50-8131-E138A010119E}"/>
              </a:ext>
            </a:extLst>
          </p:cNvPr>
          <p:cNvSpPr txBox="1"/>
          <p:nvPr/>
        </p:nvSpPr>
        <p:spPr>
          <a:xfrm>
            <a:off x="7106477" y="5449652"/>
            <a:ext cx="3225527" cy="1200329"/>
          </a:xfrm>
          <a:prstGeom prst="rect">
            <a:avLst/>
          </a:prstGeom>
          <a:noFill/>
          <a:ln w="38100">
            <a:solidFill>
              <a:srgbClr val="0070C0"/>
            </a:solidFill>
          </a:ln>
        </p:spPr>
        <p:txBody>
          <a:bodyPr wrap="square" rtlCol="0">
            <a:spAutoFit/>
          </a:bodyPr>
          <a:lstStyle/>
          <a:p>
            <a:r>
              <a:rPr lang="en-US" b="1" dirty="0">
                <a:solidFill>
                  <a:srgbClr val="0070C0"/>
                </a:solidFill>
              </a:rPr>
              <a:t>We will apply this same idea </a:t>
            </a:r>
          </a:p>
          <a:p>
            <a:r>
              <a:rPr lang="en-US" b="1" dirty="0">
                <a:solidFill>
                  <a:srgbClr val="0070C0"/>
                </a:solidFill>
              </a:rPr>
              <a:t>to limit prices arising from the threat of entry (Topic 14; also Topic 18)</a:t>
            </a:r>
          </a:p>
        </p:txBody>
      </p:sp>
      <p:cxnSp>
        <p:nvCxnSpPr>
          <p:cNvPr id="63" name="Straight Arrow Connector 62">
            <a:extLst>
              <a:ext uri="{FF2B5EF4-FFF2-40B4-BE49-F238E27FC236}">
                <a16:creationId xmlns:a16="http://schemas.microsoft.com/office/drawing/2014/main" id="{224553A8-3A11-49A7-B82E-A2DF5910B012}"/>
              </a:ext>
            </a:extLst>
          </p:cNvPr>
          <p:cNvCxnSpPr>
            <a:cxnSpLocks/>
          </p:cNvCxnSpPr>
          <p:nvPr/>
        </p:nvCxnSpPr>
        <p:spPr>
          <a:xfrm flipH="1" flipV="1">
            <a:off x="7337124" y="4676363"/>
            <a:ext cx="302436" cy="647475"/>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16423BF-8757-401A-BEC1-34DEDB18DE67}"/>
              </a:ext>
            </a:extLst>
          </p:cNvPr>
          <p:cNvCxnSpPr/>
          <p:nvPr/>
        </p:nvCxnSpPr>
        <p:spPr>
          <a:xfrm>
            <a:off x="1093086" y="2538564"/>
            <a:ext cx="0" cy="171567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56B9DDA-FBD4-43CD-A4F5-9CDD21505BE5}"/>
              </a:ext>
            </a:extLst>
          </p:cNvPr>
          <p:cNvCxnSpPr>
            <a:cxnSpLocks/>
          </p:cNvCxnSpPr>
          <p:nvPr/>
        </p:nvCxnSpPr>
        <p:spPr>
          <a:xfrm flipH="1">
            <a:off x="1129793" y="4254244"/>
            <a:ext cx="1923257"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F88702E-0E4C-4557-9AE4-6302FF191E51}"/>
              </a:ext>
            </a:extLst>
          </p:cNvPr>
          <p:cNvCxnSpPr/>
          <p:nvPr/>
        </p:nvCxnSpPr>
        <p:spPr>
          <a:xfrm>
            <a:off x="2887672" y="4386659"/>
            <a:ext cx="799933" cy="48459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71DF868-2EE8-4E7E-A24B-E0CD84BE0956}"/>
              </a:ext>
            </a:extLst>
          </p:cNvPr>
          <p:cNvCxnSpPr>
            <a:cxnSpLocks/>
          </p:cNvCxnSpPr>
          <p:nvPr/>
        </p:nvCxnSpPr>
        <p:spPr>
          <a:xfrm>
            <a:off x="3022809" y="4261479"/>
            <a:ext cx="792058" cy="86792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52475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6453D-6735-443D-9645-5AC651DD509F}"/>
              </a:ext>
            </a:extLst>
          </p:cNvPr>
          <p:cNvSpPr>
            <a:spLocks noGrp="1"/>
          </p:cNvSpPr>
          <p:nvPr>
            <p:ph type="title"/>
          </p:nvPr>
        </p:nvSpPr>
        <p:spPr/>
        <p:txBody>
          <a:bodyPr>
            <a:normAutofit/>
          </a:bodyPr>
          <a:lstStyle/>
          <a:p>
            <a:r>
              <a:rPr lang="en-US" dirty="0"/>
              <a:t>Question: What Other Considerations Might Suggest</a:t>
            </a:r>
            <a:br>
              <a:rPr lang="en-US" dirty="0"/>
            </a:br>
            <a:r>
              <a:rPr lang="en-US" dirty="0"/>
              <a:t>Restricting the Market Solely to Domestic Producers? </a:t>
            </a:r>
          </a:p>
        </p:txBody>
      </p:sp>
      <p:sp>
        <p:nvSpPr>
          <p:cNvPr id="3" name="Content Placeholder 2">
            <a:extLst>
              <a:ext uri="{FF2B5EF4-FFF2-40B4-BE49-F238E27FC236}">
                <a16:creationId xmlns:a16="http://schemas.microsoft.com/office/drawing/2014/main" id="{2508C9AA-5974-4551-AB9B-95B268B5804B}"/>
              </a:ext>
            </a:extLst>
          </p:cNvPr>
          <p:cNvSpPr>
            <a:spLocks noGrp="1"/>
          </p:cNvSpPr>
          <p:nvPr>
            <p:ph idx="1"/>
          </p:nvPr>
        </p:nvSpPr>
        <p:spPr/>
        <p:txBody>
          <a:bodyPr>
            <a:normAutofit fontScale="85000" lnSpcReduction="20000"/>
          </a:bodyPr>
          <a:lstStyle/>
          <a:p>
            <a:pPr marL="0" indent="0">
              <a:buNone/>
            </a:pPr>
            <a:r>
              <a:rPr lang="en-US" sz="3100" i="1" dirty="0">
                <a:solidFill>
                  <a:srgbClr val="C00000"/>
                </a:solidFill>
              </a:rPr>
              <a:t>Assuming the import landed price is only $310</a:t>
            </a:r>
            <a:endParaRPr lang="en-US" dirty="0">
              <a:solidFill>
                <a:srgbClr val="C00000"/>
              </a:solidFill>
            </a:endParaRPr>
          </a:p>
          <a:p>
            <a:pPr marL="0" indent="0">
              <a:buNone/>
            </a:pPr>
            <a:endParaRPr lang="en-US" dirty="0"/>
          </a:p>
          <a:p>
            <a:r>
              <a:rPr lang="en-US" dirty="0"/>
              <a:t>Pricing constraint from imports may be unreliable</a:t>
            </a:r>
          </a:p>
          <a:p>
            <a:pPr lvl="1"/>
            <a:r>
              <a:rPr lang="en-US" dirty="0"/>
              <a:t>Domestic industry might successfully lobby for a tariff or quota on ammonia imports </a:t>
            </a:r>
          </a:p>
          <a:p>
            <a:pPr lvl="1"/>
            <a:r>
              <a:rPr lang="en-US" dirty="0"/>
              <a:t>Imports vulnerable to disruption from turmoil or foreign policies or change in exchange rates</a:t>
            </a:r>
          </a:p>
          <a:p>
            <a:pPr lvl="1"/>
            <a:r>
              <a:rPr lang="en-US" dirty="0"/>
              <a:t>Foreign demand for ammonia could rise, raising the price of the imported ammonia</a:t>
            </a:r>
          </a:p>
          <a:p>
            <a:pPr marL="457200" lvl="1" indent="0">
              <a:buNone/>
            </a:pPr>
            <a:r>
              <a:rPr lang="en-US" dirty="0"/>
              <a:t> </a:t>
            </a:r>
          </a:p>
          <a:p>
            <a:r>
              <a:rPr lang="en-US" dirty="0"/>
              <a:t>Early-1980s steel industry … </a:t>
            </a:r>
          </a:p>
          <a:p>
            <a:pPr lvl="1"/>
            <a:r>
              <a:rPr lang="en-US" dirty="0"/>
              <a:t>In the morning, justified mergers to DOJ because of import constraints</a:t>
            </a:r>
          </a:p>
          <a:p>
            <a:pPr lvl="1"/>
            <a:r>
              <a:rPr lang="en-US" dirty="0"/>
              <a:t>In the afternoon, lobbied Congress for import quotas</a:t>
            </a:r>
          </a:p>
          <a:p>
            <a:pPr lvl="1"/>
            <a:endParaRPr lang="en-US" dirty="0"/>
          </a:p>
          <a:p>
            <a:pPr lvl="1"/>
            <a:endParaRPr lang="en-US" dirty="0"/>
          </a:p>
          <a:p>
            <a:pPr marL="0" indent="0">
              <a:buNone/>
            </a:pPr>
            <a:r>
              <a:rPr lang="en-US" dirty="0"/>
              <a:t>			</a:t>
            </a:r>
          </a:p>
        </p:txBody>
      </p:sp>
      <p:sp>
        <p:nvSpPr>
          <p:cNvPr id="4" name="Slide Number Placeholder 3">
            <a:extLst>
              <a:ext uri="{FF2B5EF4-FFF2-40B4-BE49-F238E27FC236}">
                <a16:creationId xmlns:a16="http://schemas.microsoft.com/office/drawing/2014/main" id="{CDC95C19-0CEA-46F8-B54A-CD40408A9090}"/>
              </a:ext>
            </a:extLst>
          </p:cNvPr>
          <p:cNvSpPr>
            <a:spLocks noGrp="1"/>
          </p:cNvSpPr>
          <p:nvPr>
            <p:ph type="sldNum" sz="quarter" idx="12"/>
          </p:nvPr>
        </p:nvSpPr>
        <p:spPr/>
        <p:txBody>
          <a:bodyPr/>
          <a:lstStyle/>
          <a:p>
            <a:fld id="{A3FA0A93-60EE-4E9D-852F-604094E61050}" type="slidenum">
              <a:rPr lang="en-US" smtClean="0"/>
              <a:t>67</a:t>
            </a:fld>
            <a:endParaRPr lang="en-US"/>
          </a:p>
        </p:txBody>
      </p:sp>
    </p:spTree>
    <p:extLst>
      <p:ext uri="{BB962C8B-B14F-4D97-AF65-F5344CB8AC3E}">
        <p14:creationId xmlns:p14="http://schemas.microsoft.com/office/powerpoint/2010/main" val="23244587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9441F-C8AB-44A1-A0CB-36D9634F2C76}"/>
              </a:ext>
            </a:extLst>
          </p:cNvPr>
          <p:cNvSpPr>
            <a:spLocks noGrp="1"/>
          </p:cNvSpPr>
          <p:nvPr>
            <p:ph type="title"/>
          </p:nvPr>
        </p:nvSpPr>
        <p:spPr/>
        <p:txBody>
          <a:bodyPr>
            <a:normAutofit/>
          </a:bodyPr>
          <a:lstStyle/>
          <a:p>
            <a:r>
              <a:rPr lang="en-US" sz="3200" dirty="0"/>
              <a:t>Looking Ahead to Topic 11</a:t>
            </a:r>
          </a:p>
        </p:txBody>
      </p:sp>
      <p:sp>
        <p:nvSpPr>
          <p:cNvPr id="4" name="Content Placeholder 3">
            <a:extLst>
              <a:ext uri="{FF2B5EF4-FFF2-40B4-BE49-F238E27FC236}">
                <a16:creationId xmlns:a16="http://schemas.microsoft.com/office/drawing/2014/main" id="{B83A7D0C-0F46-4C0C-84B9-88256FF29248}"/>
              </a:ext>
            </a:extLst>
          </p:cNvPr>
          <p:cNvSpPr>
            <a:spLocks noGrp="1"/>
          </p:cNvSpPr>
          <p:nvPr>
            <p:ph idx="1"/>
          </p:nvPr>
        </p:nvSpPr>
        <p:spPr/>
        <p:txBody>
          <a:bodyPr/>
          <a:lstStyle/>
          <a:p>
            <a:r>
              <a:rPr lang="en-US" dirty="0"/>
              <a:t>Drill down on some details</a:t>
            </a:r>
          </a:p>
          <a:p>
            <a:r>
              <a:rPr lang="en-US" dirty="0"/>
              <a:t>Analyze “Targeted” price increases and “price discrimination” markets</a:t>
            </a:r>
          </a:p>
          <a:p>
            <a:pPr lvl="1"/>
            <a:r>
              <a:rPr lang="en-US" dirty="0"/>
              <a:t>Multiple groups of consumers with differential willingness-to-pay</a:t>
            </a:r>
          </a:p>
          <a:p>
            <a:pPr lvl="1"/>
            <a:r>
              <a:rPr lang="en-US" dirty="0"/>
              <a:t>Negotiation markets for industrial goods</a:t>
            </a:r>
          </a:p>
        </p:txBody>
      </p:sp>
      <p:sp>
        <p:nvSpPr>
          <p:cNvPr id="3" name="Slide Number Placeholder 2">
            <a:extLst>
              <a:ext uri="{FF2B5EF4-FFF2-40B4-BE49-F238E27FC236}">
                <a16:creationId xmlns:a16="http://schemas.microsoft.com/office/drawing/2014/main" id="{3B4A1C8A-58A0-4382-AFF6-3C9E5359F90F}"/>
              </a:ext>
            </a:extLst>
          </p:cNvPr>
          <p:cNvSpPr>
            <a:spLocks noGrp="1"/>
          </p:cNvSpPr>
          <p:nvPr>
            <p:ph type="sldNum" sz="quarter" idx="12"/>
          </p:nvPr>
        </p:nvSpPr>
        <p:spPr/>
        <p:txBody>
          <a:bodyPr/>
          <a:lstStyle/>
          <a:p>
            <a:fld id="{A3FA0A93-60EE-4E9D-852F-604094E61050}" type="slidenum">
              <a:rPr lang="en-US" smtClean="0"/>
              <a:t>68</a:t>
            </a:fld>
            <a:endParaRPr lang="en-US"/>
          </a:p>
        </p:txBody>
      </p:sp>
    </p:spTree>
    <p:extLst>
      <p:ext uri="{BB962C8B-B14F-4D97-AF65-F5344CB8AC3E}">
        <p14:creationId xmlns:p14="http://schemas.microsoft.com/office/powerpoint/2010/main" val="124867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2D120EA-97E2-4A48-BD3E-A791530460A0}"/>
              </a:ext>
            </a:extLst>
          </p:cNvPr>
          <p:cNvSpPr txBox="1"/>
          <p:nvPr/>
        </p:nvSpPr>
        <p:spPr>
          <a:xfrm>
            <a:off x="9533215" y="5235439"/>
            <a:ext cx="1651960" cy="923330"/>
          </a:xfrm>
          <a:prstGeom prst="rect">
            <a:avLst/>
          </a:prstGeom>
          <a:noFill/>
          <a:ln w="38100">
            <a:solidFill>
              <a:srgbClr val="0070C0"/>
            </a:solidFill>
          </a:ln>
        </p:spPr>
        <p:txBody>
          <a:bodyPr wrap="square" rtlCol="0">
            <a:spAutoFit/>
          </a:bodyPr>
          <a:lstStyle/>
          <a:p>
            <a:r>
              <a:rPr lang="en-US" b="1" i="1" dirty="0">
                <a:solidFill>
                  <a:srgbClr val="0070C0"/>
                </a:solidFill>
              </a:rPr>
              <a:t>As discussed later in the deck</a:t>
            </a:r>
          </a:p>
        </p:txBody>
      </p:sp>
      <p:sp>
        <p:nvSpPr>
          <p:cNvPr id="29698" name="Title 1"/>
          <p:cNvSpPr>
            <a:spLocks noGrp="1"/>
          </p:cNvSpPr>
          <p:nvPr>
            <p:ph type="title"/>
          </p:nvPr>
        </p:nvSpPr>
        <p:spPr>
          <a:xfrm>
            <a:off x="680753" y="287518"/>
            <a:ext cx="11273121" cy="1075039"/>
          </a:xfrm>
        </p:spPr>
        <p:txBody>
          <a:bodyPr>
            <a:noAutofit/>
          </a:bodyPr>
          <a:lstStyle/>
          <a:p>
            <a:r>
              <a:rPr lang="en-US" sz="2800" i="1" dirty="0"/>
              <a:t>DuPont(Cellophane</a:t>
            </a:r>
            <a:r>
              <a:rPr lang="en-US" sz="2800" dirty="0"/>
              <a:t>) (1956): Market Definition Foundation </a:t>
            </a:r>
            <a:r>
              <a:rPr lang="en-US" sz="1800" dirty="0">
                <a:solidFill>
                  <a:srgbClr val="00B0F0"/>
                </a:solidFill>
              </a:rPr>
              <a:t>(</a:t>
            </a:r>
            <a:r>
              <a:rPr lang="en-US" sz="2000" i="1" dirty="0">
                <a:solidFill>
                  <a:srgbClr val="00B0F0"/>
                </a:solidFill>
              </a:rPr>
              <a:t>pp. 747-48) </a:t>
            </a:r>
            <a:br>
              <a:rPr lang="en-US" sz="2800" dirty="0"/>
            </a:br>
            <a:endParaRPr lang="en-US" dirty="0"/>
          </a:p>
        </p:txBody>
      </p:sp>
      <p:sp>
        <p:nvSpPr>
          <p:cNvPr id="29699" name="Content Placeholder 2"/>
          <p:cNvSpPr>
            <a:spLocks noGrp="1"/>
          </p:cNvSpPr>
          <p:nvPr>
            <p:ph idx="1"/>
          </p:nvPr>
        </p:nvSpPr>
        <p:spPr>
          <a:xfrm>
            <a:off x="927023" y="1306533"/>
            <a:ext cx="8276136" cy="5207925"/>
          </a:xfrm>
        </p:spPr>
        <p:txBody>
          <a:bodyPr>
            <a:normAutofit lnSpcReduction="10000"/>
          </a:bodyPr>
          <a:lstStyle/>
          <a:p>
            <a:r>
              <a:rPr lang="en-US" dirty="0"/>
              <a:t>Note: Case involved Section 2 monopolization, not merger.</a:t>
            </a:r>
          </a:p>
          <a:p>
            <a:r>
              <a:rPr lang="en-US" dirty="0"/>
              <a:t>Goal: To identify what firms compete and constrain prices of one another </a:t>
            </a:r>
          </a:p>
          <a:p>
            <a:pPr lvl="1"/>
            <a:r>
              <a:rPr lang="en-US" dirty="0"/>
              <a:t>If </a:t>
            </a:r>
            <a:r>
              <a:rPr lang="en-US" dirty="0" err="1"/>
              <a:t>duPont</a:t>
            </a:r>
            <a:r>
              <a:rPr lang="en-US" dirty="0"/>
              <a:t> raises price of cellophane, will it lose many packaging customers to other types of “wrapping materials”? And will that substitution make the price increase unprofitable?  If so, then the proposed market definition is too narrow.</a:t>
            </a:r>
          </a:p>
          <a:p>
            <a:r>
              <a:rPr lang="en-US" dirty="0"/>
              <a:t>Sets out two tests of market definition based on “buyer substitution” (p. 748)</a:t>
            </a:r>
          </a:p>
          <a:p>
            <a:pPr lvl="1"/>
            <a:r>
              <a:rPr lang="en-US" b="1" i="1" dirty="0">
                <a:solidFill>
                  <a:srgbClr val="0070C0"/>
                </a:solidFill>
              </a:rPr>
              <a:t>Functional Interchangeability</a:t>
            </a:r>
            <a:endParaRPr lang="en-US" dirty="0"/>
          </a:p>
          <a:p>
            <a:pPr lvl="1"/>
            <a:r>
              <a:rPr lang="en-US" b="1" i="1" dirty="0">
                <a:solidFill>
                  <a:srgbClr val="0070C0"/>
                </a:solidFill>
              </a:rPr>
              <a:t>Cross Elasticity of Demand  </a:t>
            </a:r>
            <a:r>
              <a:rPr lang="en-US" dirty="0"/>
              <a:t>(Economic Standard)</a:t>
            </a:r>
            <a:br>
              <a:rPr lang="en-US" dirty="0"/>
            </a:br>
            <a:endParaRPr lang="en-US" dirty="0"/>
          </a:p>
        </p:txBody>
      </p:sp>
      <p:sp>
        <p:nvSpPr>
          <p:cNvPr id="29700" name="Slide Number Placeholder 3"/>
          <p:cNvSpPr>
            <a:spLocks noGrp="1"/>
          </p:cNvSpPr>
          <p:nvPr>
            <p:ph type="sldNum" sz="quarter" idx="12"/>
          </p:nvPr>
        </p:nvSpPr>
        <p:spPr>
          <a:noFill/>
        </p:spPr>
        <p:txBody>
          <a:bodyPr/>
          <a:lstStyle/>
          <a:p>
            <a:fld id="{304B3718-0A79-475A-A710-5A0A262849E0}" type="slidenum">
              <a:rPr lang="en-US" smtClean="0"/>
              <a:pPr/>
              <a:t>7</a:t>
            </a:fld>
            <a:endParaRPr lang="en-US"/>
          </a:p>
        </p:txBody>
      </p:sp>
      <p:cxnSp>
        <p:nvCxnSpPr>
          <p:cNvPr id="9" name="Straight Arrow Connector 8">
            <a:extLst>
              <a:ext uri="{FF2B5EF4-FFF2-40B4-BE49-F238E27FC236}">
                <a16:creationId xmlns:a16="http://schemas.microsoft.com/office/drawing/2014/main" id="{A310DD6F-2A4B-4EA2-8152-D0CF7E473AE5}"/>
              </a:ext>
            </a:extLst>
          </p:cNvPr>
          <p:cNvCxnSpPr>
            <a:cxnSpLocks/>
          </p:cNvCxnSpPr>
          <p:nvPr/>
        </p:nvCxnSpPr>
        <p:spPr>
          <a:xfrm flipH="1" flipV="1">
            <a:off x="8424118" y="5508728"/>
            <a:ext cx="919964" cy="4195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0999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367E3-1004-4D4B-887B-26AA24BCB13B}"/>
              </a:ext>
            </a:extLst>
          </p:cNvPr>
          <p:cNvSpPr>
            <a:spLocks noGrp="1"/>
          </p:cNvSpPr>
          <p:nvPr>
            <p:ph type="title"/>
          </p:nvPr>
        </p:nvSpPr>
        <p:spPr>
          <a:xfrm>
            <a:off x="333375" y="12169"/>
            <a:ext cx="10515600" cy="1325563"/>
          </a:xfrm>
        </p:spPr>
        <p:txBody>
          <a:bodyPr/>
          <a:lstStyle/>
          <a:p>
            <a:r>
              <a:rPr lang="en-US" i="1" dirty="0"/>
              <a:t>Brown Shoe </a:t>
            </a:r>
            <a:r>
              <a:rPr lang="en-US" dirty="0"/>
              <a:t>(1962): “Practical Indicia” &amp; “Submarkets”</a:t>
            </a:r>
          </a:p>
        </p:txBody>
      </p:sp>
      <p:sp>
        <p:nvSpPr>
          <p:cNvPr id="3" name="Content Placeholder 2">
            <a:extLst>
              <a:ext uri="{FF2B5EF4-FFF2-40B4-BE49-F238E27FC236}">
                <a16:creationId xmlns:a16="http://schemas.microsoft.com/office/drawing/2014/main" id="{A8CAE0A2-A5C8-471C-95F8-E4FD365F1CF1}"/>
              </a:ext>
            </a:extLst>
          </p:cNvPr>
          <p:cNvSpPr>
            <a:spLocks noGrp="1"/>
          </p:cNvSpPr>
          <p:nvPr>
            <p:ph idx="1"/>
          </p:nvPr>
        </p:nvSpPr>
        <p:spPr>
          <a:xfrm>
            <a:off x="151427" y="963938"/>
            <a:ext cx="8691577" cy="5853453"/>
          </a:xfrm>
        </p:spPr>
        <p:txBody>
          <a:bodyPr>
            <a:normAutofit fontScale="92500" lnSpcReduction="10000"/>
          </a:bodyPr>
          <a:lstStyle/>
          <a:p>
            <a:pPr>
              <a:lnSpc>
                <a:spcPct val="110000"/>
              </a:lnSpc>
            </a:pPr>
            <a:r>
              <a:rPr lang="en-US" sz="1800" dirty="0"/>
              <a:t>After setting out the general </a:t>
            </a:r>
            <a:r>
              <a:rPr lang="en-US" sz="1800" i="1" dirty="0" err="1"/>
              <a:t>duPont</a:t>
            </a:r>
            <a:r>
              <a:rPr lang="en-US" sz="1800" i="1" dirty="0"/>
              <a:t> </a:t>
            </a:r>
            <a:r>
              <a:rPr lang="en-US" sz="1800" dirty="0"/>
              <a:t>standard for market definition, the Court flagged </a:t>
            </a:r>
            <a:r>
              <a:rPr lang="en-US" sz="1800" i="1" dirty="0">
                <a:solidFill>
                  <a:srgbClr val="C00000"/>
                </a:solidFill>
              </a:rPr>
              <a:t>“Practical Indicia” </a:t>
            </a:r>
            <a:r>
              <a:rPr lang="en-US" sz="1800" dirty="0"/>
              <a:t>as </a:t>
            </a:r>
            <a:r>
              <a:rPr lang="en-US" sz="1800" i="1" dirty="0">
                <a:solidFill>
                  <a:srgbClr val="C00000"/>
                </a:solidFill>
              </a:rPr>
              <a:t>“evidentiary proxies for proof of substitutability and cross-elasticities” </a:t>
            </a:r>
            <a:r>
              <a:rPr lang="en-US" sz="1800" i="1" dirty="0">
                <a:solidFill>
                  <a:srgbClr val="00B0F0"/>
                </a:solidFill>
              </a:rPr>
              <a:t>(pp. 759-60)</a:t>
            </a:r>
          </a:p>
          <a:p>
            <a:pPr lvl="1"/>
            <a:r>
              <a:rPr lang="en-US" sz="1600" dirty="0">
                <a:effectLst/>
                <a:latin typeface="Times New Roman" panose="02020603050405020304" pitchFamily="18" charset="0"/>
                <a:ea typeface="Times New Roman" panose="02020603050405020304" pitchFamily="18" charset="0"/>
              </a:rPr>
              <a:t>industry or public recognition of the submarket as a separate economic entity, </a:t>
            </a:r>
          </a:p>
          <a:p>
            <a:pPr lvl="1"/>
            <a:r>
              <a:rPr lang="en-US" sz="1600" dirty="0">
                <a:effectLst/>
                <a:latin typeface="Times New Roman" panose="02020603050405020304" pitchFamily="18" charset="0"/>
                <a:ea typeface="Times New Roman" panose="02020603050405020304" pitchFamily="18" charset="0"/>
              </a:rPr>
              <a:t>the product's peculiar characteristics and uses, </a:t>
            </a:r>
          </a:p>
          <a:p>
            <a:pPr lvl="1"/>
            <a:r>
              <a:rPr lang="en-US" sz="1600" dirty="0">
                <a:effectLst/>
                <a:latin typeface="Times New Roman" panose="02020603050405020304" pitchFamily="18" charset="0"/>
                <a:ea typeface="Times New Roman" panose="02020603050405020304" pitchFamily="18" charset="0"/>
              </a:rPr>
              <a:t>unique production facilities, </a:t>
            </a:r>
          </a:p>
          <a:p>
            <a:pPr lvl="1"/>
            <a:r>
              <a:rPr lang="en-US" sz="1600" dirty="0">
                <a:effectLst/>
                <a:latin typeface="Times New Roman" panose="02020603050405020304" pitchFamily="18" charset="0"/>
                <a:ea typeface="Times New Roman" panose="02020603050405020304" pitchFamily="18" charset="0"/>
              </a:rPr>
              <a:t>distinct customers, </a:t>
            </a:r>
          </a:p>
          <a:p>
            <a:pPr lvl="1"/>
            <a:r>
              <a:rPr lang="en-US" sz="1600" dirty="0">
                <a:effectLst/>
                <a:latin typeface="Times New Roman" panose="02020603050405020304" pitchFamily="18" charset="0"/>
                <a:ea typeface="Times New Roman" panose="02020603050405020304" pitchFamily="18" charset="0"/>
              </a:rPr>
              <a:t>distinct prices, </a:t>
            </a:r>
          </a:p>
          <a:p>
            <a:pPr lvl="1"/>
            <a:r>
              <a:rPr lang="en-US" sz="1600" dirty="0">
                <a:effectLst/>
                <a:latin typeface="Times New Roman" panose="02020603050405020304" pitchFamily="18" charset="0"/>
                <a:ea typeface="Times New Roman" panose="02020603050405020304" pitchFamily="18" charset="0"/>
              </a:rPr>
              <a:t>sensitivity to price changes, </a:t>
            </a:r>
          </a:p>
          <a:p>
            <a:pPr lvl="1"/>
            <a:r>
              <a:rPr lang="en-US" sz="1600" dirty="0">
                <a:effectLst/>
                <a:latin typeface="Times New Roman" panose="02020603050405020304" pitchFamily="18" charset="0"/>
                <a:ea typeface="Times New Roman" panose="02020603050405020304" pitchFamily="18" charset="0"/>
              </a:rPr>
              <a:t>specialized vendors</a:t>
            </a:r>
          </a:p>
          <a:p>
            <a:pPr>
              <a:lnSpc>
                <a:spcPct val="110000"/>
              </a:lnSpc>
            </a:pPr>
            <a:r>
              <a:rPr lang="en-US" sz="1800" dirty="0">
                <a:solidFill>
                  <a:srgbClr val="C00000"/>
                </a:solidFill>
              </a:rPr>
              <a:t>These practical indicia were used to define narrow “submarkets”</a:t>
            </a:r>
          </a:p>
          <a:p>
            <a:pPr lvl="1">
              <a:lnSpc>
                <a:spcPct val="110000"/>
              </a:lnSpc>
            </a:pPr>
            <a:r>
              <a:rPr lang="en-US" sz="1600" dirty="0"/>
              <a:t>These submarkets later were criticized as “gerrymandering” to generate high market shares </a:t>
            </a:r>
          </a:p>
          <a:p>
            <a:pPr>
              <a:lnSpc>
                <a:spcPct val="110000"/>
              </a:lnSpc>
            </a:pPr>
            <a:r>
              <a:rPr lang="en-US" sz="1800" dirty="0">
                <a:solidFill>
                  <a:srgbClr val="C00000"/>
                </a:solidFill>
              </a:rPr>
              <a:t>Today, it is recognized that “submarkets” must qualify as “markets” under the </a:t>
            </a:r>
            <a:r>
              <a:rPr lang="en-US" sz="1800" dirty="0" err="1">
                <a:solidFill>
                  <a:srgbClr val="C00000"/>
                </a:solidFill>
              </a:rPr>
              <a:t>SSNIP</a:t>
            </a:r>
            <a:r>
              <a:rPr lang="en-US" sz="1800" dirty="0">
                <a:solidFill>
                  <a:srgbClr val="C00000"/>
                </a:solidFill>
              </a:rPr>
              <a:t>/HMT </a:t>
            </a:r>
          </a:p>
          <a:p>
            <a:pPr lvl="1">
              <a:lnSpc>
                <a:spcPct val="110000"/>
              </a:lnSpc>
            </a:pPr>
            <a:r>
              <a:rPr lang="en-US" sz="1600" dirty="0"/>
              <a:t>E.g., Not only is there an “all-beer market, there may also be separate markets for (say): craft beer; or light beer; or premium beer.  All of these may satisfy the SSNIP/HMT </a:t>
            </a:r>
          </a:p>
          <a:p>
            <a:pPr lvl="1">
              <a:lnSpc>
                <a:spcPct val="110000"/>
              </a:lnSpc>
            </a:pPr>
            <a:r>
              <a:rPr lang="en-US" sz="1600" dirty="0"/>
              <a:t>Once it was recognized that there is not a “unique” market definition and the world cannot be divided up into a series of mutually separate markets, then the concept of submarket has become uncontroversial </a:t>
            </a:r>
          </a:p>
          <a:p>
            <a:pPr>
              <a:lnSpc>
                <a:spcPct val="110000"/>
              </a:lnSpc>
            </a:pPr>
            <a:r>
              <a:rPr lang="en-US" sz="1800" dirty="0">
                <a:solidFill>
                  <a:srgbClr val="C00000"/>
                </a:solidFill>
              </a:rPr>
              <a:t>Submarkets today are often focused on price discrimination targeted at specific groups of buyers </a:t>
            </a:r>
          </a:p>
          <a:p>
            <a:endParaRPr lang="en-US" sz="1800" dirty="0"/>
          </a:p>
        </p:txBody>
      </p:sp>
      <p:sp>
        <p:nvSpPr>
          <p:cNvPr id="4" name="Slide Number Placeholder 3">
            <a:extLst>
              <a:ext uri="{FF2B5EF4-FFF2-40B4-BE49-F238E27FC236}">
                <a16:creationId xmlns:a16="http://schemas.microsoft.com/office/drawing/2014/main" id="{FED2592F-FFDC-4A24-883C-4696D34294CA}"/>
              </a:ext>
            </a:extLst>
          </p:cNvPr>
          <p:cNvSpPr>
            <a:spLocks noGrp="1"/>
          </p:cNvSpPr>
          <p:nvPr>
            <p:ph type="sldNum" sz="quarter" idx="12"/>
          </p:nvPr>
        </p:nvSpPr>
        <p:spPr/>
        <p:txBody>
          <a:bodyPr/>
          <a:lstStyle/>
          <a:p>
            <a:fld id="{A3FA0A93-60EE-4E9D-852F-604094E61050}" type="slidenum">
              <a:rPr lang="en-US" smtClean="0"/>
              <a:t>8</a:t>
            </a:fld>
            <a:endParaRPr lang="en-US"/>
          </a:p>
        </p:txBody>
      </p:sp>
      <p:cxnSp>
        <p:nvCxnSpPr>
          <p:cNvPr id="5" name="Straight Arrow Connector 4">
            <a:extLst>
              <a:ext uri="{FF2B5EF4-FFF2-40B4-BE49-F238E27FC236}">
                <a16:creationId xmlns:a16="http://schemas.microsoft.com/office/drawing/2014/main" id="{8F70091D-4243-4585-8552-43CFD4D8EB92}"/>
              </a:ext>
            </a:extLst>
          </p:cNvPr>
          <p:cNvCxnSpPr>
            <a:cxnSpLocks/>
          </p:cNvCxnSpPr>
          <p:nvPr/>
        </p:nvCxnSpPr>
        <p:spPr>
          <a:xfrm flipH="1" flipV="1">
            <a:off x="8414536" y="6356351"/>
            <a:ext cx="919964" cy="4195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F70250F-988B-4866-8A22-BE04549631EC}"/>
              </a:ext>
            </a:extLst>
          </p:cNvPr>
          <p:cNvSpPr txBox="1"/>
          <p:nvPr/>
        </p:nvSpPr>
        <p:spPr>
          <a:xfrm>
            <a:off x="9620337" y="6075144"/>
            <a:ext cx="2224959" cy="646331"/>
          </a:xfrm>
          <a:prstGeom prst="rect">
            <a:avLst/>
          </a:prstGeom>
          <a:noFill/>
          <a:ln w="38100">
            <a:solidFill>
              <a:srgbClr val="0070C0"/>
            </a:solidFill>
          </a:ln>
        </p:spPr>
        <p:txBody>
          <a:bodyPr wrap="square" rtlCol="0">
            <a:spAutoFit/>
          </a:bodyPr>
          <a:lstStyle/>
          <a:p>
            <a:r>
              <a:rPr lang="en-US" b="1" i="1" dirty="0">
                <a:solidFill>
                  <a:srgbClr val="0070C0"/>
                </a:solidFill>
              </a:rPr>
              <a:t>To be discussed in Topic 11</a:t>
            </a:r>
          </a:p>
        </p:txBody>
      </p:sp>
      <p:cxnSp>
        <p:nvCxnSpPr>
          <p:cNvPr id="9" name="Straight Arrow Connector 8">
            <a:extLst>
              <a:ext uri="{FF2B5EF4-FFF2-40B4-BE49-F238E27FC236}">
                <a16:creationId xmlns:a16="http://schemas.microsoft.com/office/drawing/2014/main" id="{9EA47664-546D-4441-998A-B5C8EFC7EACA}"/>
              </a:ext>
            </a:extLst>
          </p:cNvPr>
          <p:cNvCxnSpPr>
            <a:cxnSpLocks/>
          </p:cNvCxnSpPr>
          <p:nvPr/>
        </p:nvCxnSpPr>
        <p:spPr>
          <a:xfrm flipH="1">
            <a:off x="7715232" y="4103836"/>
            <a:ext cx="1006293" cy="2176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8BFD480-9B41-4EE4-8776-B29B4987E616}"/>
              </a:ext>
            </a:extLst>
          </p:cNvPr>
          <p:cNvSpPr txBox="1"/>
          <p:nvPr/>
        </p:nvSpPr>
        <p:spPr>
          <a:xfrm>
            <a:off x="8985922" y="3665106"/>
            <a:ext cx="2743200" cy="646331"/>
          </a:xfrm>
          <a:prstGeom prst="rect">
            <a:avLst/>
          </a:prstGeom>
          <a:noFill/>
          <a:ln w="38100">
            <a:solidFill>
              <a:srgbClr val="0070C0"/>
            </a:solidFill>
          </a:ln>
        </p:spPr>
        <p:txBody>
          <a:bodyPr wrap="square" rtlCol="0">
            <a:spAutoFit/>
          </a:bodyPr>
          <a:lstStyle/>
          <a:p>
            <a:r>
              <a:rPr lang="en-US" b="1" i="1" dirty="0">
                <a:solidFill>
                  <a:srgbClr val="0070C0"/>
                </a:solidFill>
              </a:rPr>
              <a:t>Example: “Premium </a:t>
            </a:r>
          </a:p>
          <a:p>
            <a:r>
              <a:rPr lang="en-US" b="1" i="1" dirty="0">
                <a:solidFill>
                  <a:srgbClr val="0070C0"/>
                </a:solidFill>
              </a:rPr>
              <a:t>non-ethnic frozen entrees</a:t>
            </a:r>
          </a:p>
        </p:txBody>
      </p:sp>
      <p:cxnSp>
        <p:nvCxnSpPr>
          <p:cNvPr id="12" name="Straight Arrow Connector 11">
            <a:extLst>
              <a:ext uri="{FF2B5EF4-FFF2-40B4-BE49-F238E27FC236}">
                <a16:creationId xmlns:a16="http://schemas.microsoft.com/office/drawing/2014/main" id="{BB83663F-C98D-4F61-95B1-41F0CCBCB8D2}"/>
              </a:ext>
            </a:extLst>
          </p:cNvPr>
          <p:cNvCxnSpPr>
            <a:cxnSpLocks/>
          </p:cNvCxnSpPr>
          <p:nvPr/>
        </p:nvCxnSpPr>
        <p:spPr>
          <a:xfrm flipH="1">
            <a:off x="4684023" y="2594155"/>
            <a:ext cx="1006293" cy="2176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B160BEF-8AA3-4444-AC69-23DBD0BE2A14}"/>
              </a:ext>
            </a:extLst>
          </p:cNvPr>
          <p:cNvSpPr txBox="1"/>
          <p:nvPr/>
        </p:nvSpPr>
        <p:spPr>
          <a:xfrm>
            <a:off x="6211373" y="2359174"/>
            <a:ext cx="3538801" cy="646331"/>
          </a:xfrm>
          <a:prstGeom prst="rect">
            <a:avLst/>
          </a:prstGeom>
          <a:noFill/>
          <a:ln w="38100">
            <a:solidFill>
              <a:srgbClr val="0070C0"/>
            </a:solidFill>
          </a:ln>
        </p:spPr>
        <p:txBody>
          <a:bodyPr wrap="square" rtlCol="0">
            <a:spAutoFit/>
          </a:bodyPr>
          <a:lstStyle/>
          <a:p>
            <a:r>
              <a:rPr lang="en-US" b="1" i="1" dirty="0">
                <a:solidFill>
                  <a:srgbClr val="0070C0"/>
                </a:solidFill>
              </a:rPr>
              <a:t>Some of these are connected to “supply,” not “buyer substitution”</a:t>
            </a:r>
          </a:p>
        </p:txBody>
      </p:sp>
    </p:spTree>
    <p:extLst>
      <p:ext uri="{BB962C8B-B14F-4D97-AF65-F5344CB8AC3E}">
        <p14:creationId xmlns:p14="http://schemas.microsoft.com/office/powerpoint/2010/main" val="1826163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BCF42-215E-43F6-BC0B-16C5D4A9ABD1}"/>
              </a:ext>
            </a:extLst>
          </p:cNvPr>
          <p:cNvSpPr>
            <a:spLocks noGrp="1"/>
          </p:cNvSpPr>
          <p:nvPr>
            <p:ph type="title"/>
          </p:nvPr>
        </p:nvSpPr>
        <p:spPr>
          <a:xfrm>
            <a:off x="581025" y="1228523"/>
            <a:ext cx="10515600" cy="2852737"/>
          </a:xfrm>
        </p:spPr>
        <p:txBody>
          <a:bodyPr/>
          <a:lstStyle/>
          <a:p>
            <a:pPr algn="ctr"/>
            <a:r>
              <a:rPr lang="en-US" dirty="0"/>
              <a:t>Modern Approach: </a:t>
            </a:r>
            <a:r>
              <a:rPr lang="en-US" i="1" dirty="0"/>
              <a:t>Staples </a:t>
            </a:r>
            <a:r>
              <a:rPr lang="en-US" dirty="0"/>
              <a:t>(</a:t>
            </a:r>
            <a:r>
              <a:rPr lang="en-US" dirty="0" err="1"/>
              <a:t>D.D.C</a:t>
            </a:r>
            <a:r>
              <a:rPr lang="en-US" dirty="0"/>
              <a:t>. 1997) </a:t>
            </a:r>
            <a:r>
              <a:rPr lang="en-US" sz="2000" i="1" dirty="0">
                <a:solidFill>
                  <a:srgbClr val="00B0F0"/>
                </a:solidFill>
              </a:rPr>
              <a:t>(p.779)</a:t>
            </a:r>
            <a:endParaRPr lang="en-US" i="1" dirty="0">
              <a:solidFill>
                <a:srgbClr val="00B0F0"/>
              </a:solidFill>
            </a:endParaRPr>
          </a:p>
        </p:txBody>
      </p:sp>
      <p:sp>
        <p:nvSpPr>
          <p:cNvPr id="3" name="Text Placeholder 2">
            <a:extLst>
              <a:ext uri="{FF2B5EF4-FFF2-40B4-BE49-F238E27FC236}">
                <a16:creationId xmlns:a16="http://schemas.microsoft.com/office/drawing/2014/main" id="{88DE22D4-45E5-421D-8A92-91F3536FA1F7}"/>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05407DF0-3FEB-4EB3-8B87-3135B121A341}"/>
              </a:ext>
            </a:extLst>
          </p:cNvPr>
          <p:cNvSpPr>
            <a:spLocks noGrp="1"/>
          </p:cNvSpPr>
          <p:nvPr>
            <p:ph type="sldNum" sz="quarter" idx="12"/>
          </p:nvPr>
        </p:nvSpPr>
        <p:spPr/>
        <p:txBody>
          <a:bodyPr/>
          <a:lstStyle/>
          <a:p>
            <a:fld id="{A3FA0A93-60EE-4E9D-852F-604094E61050}" type="slidenum">
              <a:rPr lang="en-US" smtClean="0"/>
              <a:t>9</a:t>
            </a:fld>
            <a:endParaRPr lang="en-US"/>
          </a:p>
        </p:txBody>
      </p:sp>
      <p:cxnSp>
        <p:nvCxnSpPr>
          <p:cNvPr id="5" name="Straight Arrow Connector 4">
            <a:extLst>
              <a:ext uri="{FF2B5EF4-FFF2-40B4-BE49-F238E27FC236}">
                <a16:creationId xmlns:a16="http://schemas.microsoft.com/office/drawing/2014/main" id="{E4A729F8-FC34-4285-97C0-674131BE0E92}"/>
              </a:ext>
            </a:extLst>
          </p:cNvPr>
          <p:cNvCxnSpPr>
            <a:cxnSpLocks/>
          </p:cNvCxnSpPr>
          <p:nvPr/>
        </p:nvCxnSpPr>
        <p:spPr>
          <a:xfrm flipH="1" flipV="1">
            <a:off x="6738456" y="4178763"/>
            <a:ext cx="1285876" cy="116079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847159E4-3058-4487-887B-A440B184D6BB}"/>
              </a:ext>
            </a:extLst>
          </p:cNvPr>
          <p:cNvSpPr txBox="1"/>
          <p:nvPr/>
        </p:nvSpPr>
        <p:spPr>
          <a:xfrm>
            <a:off x="8219862" y="4821713"/>
            <a:ext cx="2743199" cy="1477328"/>
          </a:xfrm>
          <a:prstGeom prst="rect">
            <a:avLst/>
          </a:prstGeom>
          <a:noFill/>
          <a:ln w="38100">
            <a:solidFill>
              <a:srgbClr val="0070C0"/>
            </a:solidFill>
          </a:ln>
        </p:spPr>
        <p:txBody>
          <a:bodyPr wrap="square" rtlCol="0">
            <a:spAutoFit/>
          </a:bodyPr>
          <a:lstStyle/>
          <a:p>
            <a:r>
              <a:rPr lang="en-US" b="1" i="1" dirty="0">
                <a:solidFill>
                  <a:srgbClr val="0070C0"/>
                </a:solidFill>
              </a:rPr>
              <a:t>We now call this Staples I. Staples II refers to a second failed attempt to acquire Office Depot in a 2016 case</a:t>
            </a:r>
          </a:p>
        </p:txBody>
      </p:sp>
    </p:spTree>
    <p:extLst>
      <p:ext uri="{BB962C8B-B14F-4D97-AF65-F5344CB8AC3E}">
        <p14:creationId xmlns:p14="http://schemas.microsoft.com/office/powerpoint/2010/main" val="15943253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16222</TotalTime>
  <Words>10504</Words>
  <Application>Microsoft Office PowerPoint</Application>
  <PresentationFormat>Widescreen</PresentationFormat>
  <Paragraphs>802</Paragraphs>
  <Slides>68</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Arial</vt:lpstr>
      <vt:lpstr>Calibri</vt:lpstr>
      <vt:lpstr>Courier New</vt:lpstr>
      <vt:lpstr>Symbol</vt:lpstr>
      <vt:lpstr>Tahoma</vt:lpstr>
      <vt:lpstr>Times New Roman</vt:lpstr>
      <vt:lpstr>Office Theme</vt:lpstr>
      <vt:lpstr>    Topic 10 Market Definition in Merger Analysis   Professor Steven Salop Antitrust Econ &amp; Law Fall 2021 </vt:lpstr>
      <vt:lpstr>Market Definition and Market Concentration: 4 Steps</vt:lpstr>
      <vt:lpstr>Why Define Markets: Antitrust Law and Merger Law</vt:lpstr>
      <vt:lpstr>What is a Market?</vt:lpstr>
      <vt:lpstr>Some Market Definition Hypos to Ponder</vt:lpstr>
      <vt:lpstr>Some Key Introductory Facts to Keep in Mind</vt:lpstr>
      <vt:lpstr>DuPont(Cellophane) (1956): Market Definition Foundation (pp. 747-48)  </vt:lpstr>
      <vt:lpstr>Brown Shoe (1962): “Practical Indicia” &amp; “Submarkets”</vt:lpstr>
      <vt:lpstr>Modern Approach: Staples (D.D.C. 1997) (p.779)</vt:lpstr>
      <vt:lpstr>Relevant Product Market: Introduction (p.779)</vt:lpstr>
      <vt:lpstr>General Approach (not in Casebook)</vt:lpstr>
      <vt:lpstr>Functional Interchangeability and Cross-Elasticity (not in Casebook)</vt:lpstr>
      <vt:lpstr>“Submarkets” Within Broad Markets (not in casebook)</vt:lpstr>
      <vt:lpstr>Practical Indicia (not in casebook)</vt:lpstr>
      <vt:lpstr>Pricing Evidence: Across Local Mkts and Over Time (not in casebook)</vt:lpstr>
      <vt:lpstr>Documents Also Indicate Focus of Competition is  Other Superstores (not in casebook)</vt:lpstr>
      <vt:lpstr>Conclusion: Sale of Consumables in Office Superstores is a Valid Relevant Product Market (not in casebook)</vt:lpstr>
      <vt:lpstr>HR Block (D.D.C. 2011) (p. 756)</vt:lpstr>
      <vt:lpstr>The HMGs in Practice: H&amp;R Block (DDC 2011) </vt:lpstr>
      <vt:lpstr>HR Block: Review of Basic Concepts (pp.758-59)</vt:lpstr>
      <vt:lpstr>HR Block: Review of Hypo Monopolist Test (pp.758-60)</vt:lpstr>
      <vt:lpstr>HR Block –Tax Preparation Market Definition (p. 764) Should Pen-and-Paper Preparation Be Included?</vt:lpstr>
      <vt:lpstr>But DDIY Tax Prep Historically Does Takes Most of Its New Customers Away From Pencil &amp; Paper….</vt:lpstr>
      <vt:lpstr>HR Block on Whether Chicken Soup in the Cold Remedies Market (p. 764)</vt:lpstr>
      <vt:lpstr>Summary: Market Definition Evidence and Analysis (pp. 760-66)</vt:lpstr>
      <vt:lpstr>The HMGs’ Hypothetical Monopolist Test (Details) </vt:lpstr>
      <vt:lpstr>Hypothetical Monopolist Test: Analyze Scope and Magnitude of  Buyer Substitution</vt:lpstr>
      <vt:lpstr>Technical Sidebar: “Own” vs “Cross-Elasticity” of Demand (p.749)</vt:lpstr>
      <vt:lpstr>Potential Market Definition Evidence (pp. 753-56; also HMG § 4.1.3) </vt:lpstr>
      <vt:lpstr>Language in Evidence List in HMGs § 4.1.3</vt:lpstr>
      <vt:lpstr>How the Formal HMT Test is Used in Merge Enforcement</vt:lpstr>
      <vt:lpstr>The Technical Implementation of the Hypo Monopolist Test   </vt:lpstr>
      <vt:lpstr>Implementing the Technical Hypothetical Monopolist Test</vt:lpstr>
      <vt:lpstr>Recall Profitability Diagram: Profit Gains vs Losses</vt:lpstr>
      <vt:lpstr>Profit Increases if Raise Price from $100 to $120 ?</vt:lpstr>
      <vt:lpstr>Profit Increases if Raise Price from $120 to $140 ?</vt:lpstr>
      <vt:lpstr>Thus, if pre-merger price is $120, profit increases even when raise price by  $20 (i.e., 16.7%), which would suggest that the “candidate market” satisfies the HMT.   By contrast, if “gains” are less than “losses,” the HMT would reject the “candidate market” and suggest that the market should be broader.    The next example analyzes the profit impact of raising price from a pre-merger level of $200 by 10% up to $220.  In this example, the price increase is unprofitable and so the market definition would be rejected – and a broader market would be considered  </vt:lpstr>
      <vt:lpstr>PowerPoint Presentation</vt:lpstr>
      <vt:lpstr>An Important Complication and Potential Error</vt:lpstr>
      <vt:lpstr> Price Increases Above the Joint Profit-Maximizing Level are Unprofitable </vt:lpstr>
      <vt:lpstr>The “Cellophane Fallacy”</vt:lpstr>
      <vt:lpstr>A Complication: “Would” vs “Could”</vt:lpstr>
      <vt:lpstr> Illustrating “Would” vs “Could”: Profit-Maximizing vs Profitable SSNIP </vt:lpstr>
      <vt:lpstr>Another Complication: Targeted price increases </vt:lpstr>
      <vt:lpstr>Other Issues and Complications … </vt:lpstr>
      <vt:lpstr>An Alternative Implementation of the HMT  </vt:lpstr>
      <vt:lpstr>The “Recapture Percentage” (RP) Approach</vt:lpstr>
      <vt:lpstr>Specifically (as described in supplemental. materials) --- </vt:lpstr>
      <vt:lpstr>Example: Whole Foods/Wild Oats merger (2008) </vt:lpstr>
      <vt:lpstr>Explaining the “Recapture Percentage” Formula when There are More than 2 Firms: Consider a Hypothetical “Cartel”</vt:lpstr>
      <vt:lpstr>PowerPoint Presentation</vt:lpstr>
      <vt:lpstr>What if the Recapture Percentage Rejects the Candidate Market</vt:lpstr>
      <vt:lpstr>Example: Using the 5% SSNIP, suppose that the “Diversion” to WF Were Only 20%: Then What?</vt:lpstr>
      <vt:lpstr>All This Complexity is a Reminder for Why the Formal HMT Test is Used More at the Agencies than in Court</vt:lpstr>
      <vt:lpstr>An Exception: See U.S. v. Bazaarvoice (2014)</vt:lpstr>
      <vt:lpstr>“In Any Section of the Country”  Geographic Market Definition (HMGs § 4.2)</vt:lpstr>
      <vt:lpstr>Basic Geographic Market Analysis</vt:lpstr>
      <vt:lpstr>Appendix:  Impact of Spatial Economics Analysis on Market Definition</vt:lpstr>
      <vt:lpstr>Spatial Economics: Transportation Costs Limit Market Size</vt:lpstr>
      <vt:lpstr>Example: Two Supermarkets Compete for Business  in a Long Narrow City</vt:lpstr>
      <vt:lpstr>Example: A Model of Suburban Grocery Store Market Circles</vt:lpstr>
      <vt:lpstr>Consumers Will Limit Driving Time/Distance leading to Store Drive Areas</vt:lpstr>
      <vt:lpstr>Now Suppose Stores A&amp;B Both Raise Prices:  Will the SSNIP Be Profitable?</vt:lpstr>
      <vt:lpstr>“Limit Pricing:” An Absolute Price Constraint From Imports</vt:lpstr>
      <vt:lpstr>“Limit Prices” From the Threat of Imports: Diagram </vt:lpstr>
      <vt:lpstr>“Limit Prices” From the Threat of Imports:  Showing the Implied Demand Curve for Clarity </vt:lpstr>
      <vt:lpstr>Question: What Other Considerations Might Suggest Restricting the Market Solely to Domestic Producers? </vt:lpstr>
      <vt:lpstr>Looking Ahead to Topic 11</vt:lpstr>
    </vt:vector>
  </TitlesOfParts>
  <Company>HU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Merger Slides</dc:title>
  <dc:creator>ssalop@gmail.com</dc:creator>
  <cp:lastModifiedBy>Steve Salop</cp:lastModifiedBy>
  <cp:revision>765</cp:revision>
  <cp:lastPrinted>2021-09-30T12:39:29Z</cp:lastPrinted>
  <dcterms:created xsi:type="dcterms:W3CDTF">2018-03-27T13:21:55Z</dcterms:created>
  <dcterms:modified xsi:type="dcterms:W3CDTF">2023-04-30T18:22:11Z</dcterms:modified>
</cp:coreProperties>
</file>